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9" r:id="rId6"/>
    <p:sldId id="274" r:id="rId7"/>
    <p:sldId id="268" r:id="rId8"/>
    <p:sldId id="270" r:id="rId9"/>
    <p:sldId id="259" r:id="rId10"/>
    <p:sldId id="271" r:id="rId11"/>
    <p:sldId id="272" r:id="rId12"/>
    <p:sldId id="260" r:id="rId13"/>
    <p:sldId id="261" r:id="rId14"/>
    <p:sldId id="262" r:id="rId15"/>
    <p:sldId id="273" r:id="rId16"/>
    <p:sldId id="275" r:id="rId17"/>
    <p:sldId id="264" r:id="rId18"/>
    <p:sldId id="276" r:id="rId19"/>
    <p:sldId id="265" r:id="rId20"/>
    <p:sldId id="277" r:id="rId21"/>
    <p:sldId id="280" r:id="rId22"/>
    <p:sldId id="279" r:id="rId23"/>
    <p:sldId id="278" r:id="rId24"/>
    <p:sldId id="266"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Source Serif Pro" panose="020B0604020202020204" charset="0"/>
      <p:regular r:id="rId30"/>
    </p:embeddedFont>
    <p:embeddedFont>
      <p:font typeface="Source Serif Pro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63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16-Apr-23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16-Apr-23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16-Apr-23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78217">
            <a:off x="-5352988" y="-4893053"/>
            <a:ext cx="10705976" cy="24772082"/>
            <a:chOff x="0" y="0"/>
            <a:chExt cx="812800" cy="1880702"/>
          </a:xfrm>
        </p:grpSpPr>
        <p:sp>
          <p:nvSpPr>
            <p:cNvPr id="3" name="Freeform 3"/>
            <p:cNvSpPr/>
            <p:nvPr/>
          </p:nvSpPr>
          <p:spPr>
            <a:xfrm>
              <a:off x="0" y="0"/>
              <a:ext cx="812800" cy="1880702"/>
            </a:xfrm>
            <a:custGeom>
              <a:avLst/>
              <a:gdLst/>
              <a:ahLst/>
              <a:cxnLst/>
              <a:rect l="l" t="t" r="r" b="b"/>
              <a:pathLst>
                <a:path w="812800" h="1880702">
                  <a:moveTo>
                    <a:pt x="0" y="0"/>
                  </a:moveTo>
                  <a:lnTo>
                    <a:pt x="812800" y="0"/>
                  </a:lnTo>
                  <a:lnTo>
                    <a:pt x="812800" y="1880702"/>
                  </a:lnTo>
                  <a:lnTo>
                    <a:pt x="0" y="1880702"/>
                  </a:lnTo>
                  <a:close/>
                </a:path>
              </a:pathLst>
            </a:custGeom>
            <a:solidFill>
              <a:srgbClr val="F47D37"/>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11354957" y="1781839"/>
            <a:ext cx="5904343" cy="7324725"/>
          </a:xfrm>
          <a:prstGeom prst="rect">
            <a:avLst/>
          </a:prstGeom>
        </p:spPr>
        <p:txBody>
          <a:bodyPr lIns="0" tIns="0" rIns="0" bIns="0" rtlCol="0" anchor="t">
            <a:spAutoFit/>
          </a:bodyPr>
          <a:lstStyle/>
          <a:p>
            <a:pPr marL="0" lvl="0" indent="0">
              <a:lnSpc>
                <a:spcPts val="9600"/>
              </a:lnSpc>
            </a:pPr>
            <a:r>
              <a:rPr lang="en-US" sz="8000">
                <a:solidFill>
                  <a:srgbClr val="231F20"/>
                </a:solidFill>
                <a:latin typeface="Source Serif Pro Bold"/>
              </a:rPr>
              <a:t>Police Department Incident Reports: San Francisco</a:t>
            </a:r>
          </a:p>
        </p:txBody>
      </p:sp>
      <p:grpSp>
        <p:nvGrpSpPr>
          <p:cNvPr id="6" name="Group 6"/>
          <p:cNvGrpSpPr>
            <a:grpSpLocks noChangeAspect="1"/>
          </p:cNvGrpSpPr>
          <p:nvPr/>
        </p:nvGrpSpPr>
        <p:grpSpPr>
          <a:xfrm>
            <a:off x="866954" y="1373724"/>
            <a:ext cx="7272733" cy="7884576"/>
            <a:chOff x="0" y="0"/>
            <a:chExt cx="5857240" cy="6350000"/>
          </a:xfrm>
        </p:grpSpPr>
        <p:sp>
          <p:nvSpPr>
            <p:cNvPr id="7" name="Freeform 7"/>
            <p:cNvSpPr/>
            <p:nvPr/>
          </p:nvSpPr>
          <p:spPr>
            <a:xfrm>
              <a:off x="0" y="0"/>
              <a:ext cx="5857240" cy="6350000"/>
            </a:xfrm>
            <a:custGeom>
              <a:avLst/>
              <a:gdLst/>
              <a:ahLst/>
              <a:cxnLst/>
              <a:rect l="l" t="t" r="r" b="b"/>
              <a:pathLst>
                <a:path w="5857240" h="635000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2"/>
              <a:stretch>
                <a:fillRect l="-2852" r="-62619"/>
              </a:stretch>
            </a:blip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2008" y="7361504"/>
            <a:ext cx="2561992" cy="20961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41" y="6172200"/>
            <a:ext cx="2049919" cy="4114800"/>
          </a:xfrm>
          <a:prstGeom prst="rect">
            <a:avLst/>
          </a:prstGeom>
        </p:spPr>
      </p:pic>
      <p:grpSp>
        <p:nvGrpSpPr>
          <p:cNvPr id="8" name="Group 8"/>
          <p:cNvGrpSpPr/>
          <p:nvPr/>
        </p:nvGrpSpPr>
        <p:grpSpPr>
          <a:xfrm>
            <a:off x="5943600" y="1"/>
            <a:ext cx="9372600" cy="1496436"/>
            <a:chOff x="-213931" y="-2841732"/>
            <a:chExt cx="11425137" cy="11148530"/>
          </a:xfrm>
        </p:grpSpPr>
        <p:sp>
          <p:nvSpPr>
            <p:cNvPr id="9" name="TextBox 9"/>
            <p:cNvSpPr txBox="1"/>
            <p:nvPr/>
          </p:nvSpPr>
          <p:spPr>
            <a:xfrm>
              <a:off x="-213931" y="-2841732"/>
              <a:ext cx="10505575" cy="11148530"/>
            </a:xfrm>
            <a:prstGeom prst="rect">
              <a:avLst/>
            </a:prstGeom>
          </p:spPr>
          <p:txBody>
            <a:bodyPr wrap="square"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Locations of incidents</a:t>
              </a:r>
            </a:p>
          </p:txBody>
        </p:sp>
        <p:sp>
          <p:nvSpPr>
            <p:cNvPr id="10" name="TextBox 10"/>
            <p:cNvSpPr txBox="1"/>
            <p:nvPr/>
          </p:nvSpPr>
          <p:spPr>
            <a:xfrm>
              <a:off x="0" y="355220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sp>
          <p:nvSpPr>
            <p:cNvPr id="11" name="TextBox 11"/>
            <p:cNvSpPr txBox="1"/>
            <p:nvPr/>
          </p:nvSpPr>
          <p:spPr>
            <a:xfrm>
              <a:off x="0" y="532237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sp>
          <p:nvSpPr>
            <p:cNvPr id="12" name="TextBox 12"/>
            <p:cNvSpPr txBox="1"/>
            <p:nvPr/>
          </p:nvSpPr>
          <p:spPr>
            <a:xfrm>
              <a:off x="0" y="709254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grpSp>
      <p:pic>
        <p:nvPicPr>
          <p:cNvPr id="14" name="Picture 13">
            <a:extLst>
              <a:ext uri="{FF2B5EF4-FFF2-40B4-BE49-F238E27FC236}">
                <a16:creationId xmlns:a16="http://schemas.microsoft.com/office/drawing/2014/main" id="{61CB0CE4-4EC4-484F-944B-EBBA84B830DE}"/>
              </a:ext>
            </a:extLst>
          </p:cNvPr>
          <p:cNvPicPr>
            <a:picLocks noChangeAspect="1"/>
          </p:cNvPicPr>
          <p:nvPr/>
        </p:nvPicPr>
        <p:blipFill>
          <a:blip r:embed="rId6"/>
          <a:stretch>
            <a:fillRect/>
          </a:stretch>
        </p:blipFill>
        <p:spPr>
          <a:xfrm>
            <a:off x="2053661" y="1797303"/>
            <a:ext cx="7928540" cy="7156245"/>
          </a:xfrm>
          <a:prstGeom prst="rect">
            <a:avLst/>
          </a:prstGeom>
        </p:spPr>
      </p:pic>
      <p:pic>
        <p:nvPicPr>
          <p:cNvPr id="16" name="Picture 15">
            <a:extLst>
              <a:ext uri="{FF2B5EF4-FFF2-40B4-BE49-F238E27FC236}">
                <a16:creationId xmlns:a16="http://schemas.microsoft.com/office/drawing/2014/main" id="{2E6E87C9-EA8F-4714-B160-46C99EC6789A}"/>
              </a:ext>
            </a:extLst>
          </p:cNvPr>
          <p:cNvPicPr>
            <a:picLocks noChangeAspect="1"/>
          </p:cNvPicPr>
          <p:nvPr/>
        </p:nvPicPr>
        <p:blipFill>
          <a:blip r:embed="rId7"/>
          <a:stretch>
            <a:fillRect/>
          </a:stretch>
        </p:blipFill>
        <p:spPr>
          <a:xfrm>
            <a:off x="10210800" y="1797303"/>
            <a:ext cx="8385657" cy="7156245"/>
          </a:xfrm>
          <a:prstGeom prst="rect">
            <a:avLst/>
          </a:prstGeom>
        </p:spPr>
      </p:pic>
    </p:spTree>
    <p:extLst>
      <p:ext uri="{BB962C8B-B14F-4D97-AF65-F5344CB8AC3E}">
        <p14:creationId xmlns:p14="http://schemas.microsoft.com/office/powerpoint/2010/main" val="247082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91084" y="6172200"/>
            <a:ext cx="2049919" cy="4114800"/>
          </a:xfrm>
          <a:prstGeom prst="rect">
            <a:avLst/>
          </a:prstGeom>
        </p:spPr>
      </p:pic>
      <p:grpSp>
        <p:nvGrpSpPr>
          <p:cNvPr id="8" name="Group 8"/>
          <p:cNvGrpSpPr/>
          <p:nvPr/>
        </p:nvGrpSpPr>
        <p:grpSpPr>
          <a:xfrm>
            <a:off x="5733438" y="693555"/>
            <a:ext cx="9582762" cy="1397322"/>
            <a:chOff x="-213931" y="-2841732"/>
            <a:chExt cx="11425137" cy="11148530"/>
          </a:xfrm>
        </p:grpSpPr>
        <p:sp>
          <p:nvSpPr>
            <p:cNvPr id="9" name="TextBox 9"/>
            <p:cNvSpPr txBox="1"/>
            <p:nvPr/>
          </p:nvSpPr>
          <p:spPr>
            <a:xfrm>
              <a:off x="-213931" y="-2841732"/>
              <a:ext cx="10505575" cy="11148530"/>
            </a:xfrm>
            <a:prstGeom prst="rect">
              <a:avLst/>
            </a:prstGeom>
          </p:spPr>
          <p:txBody>
            <a:bodyPr wrap="square"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Locations of incidents</a:t>
              </a:r>
            </a:p>
          </p:txBody>
        </p:sp>
        <p:sp>
          <p:nvSpPr>
            <p:cNvPr id="10" name="TextBox 10"/>
            <p:cNvSpPr txBox="1"/>
            <p:nvPr/>
          </p:nvSpPr>
          <p:spPr>
            <a:xfrm>
              <a:off x="0" y="355220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sp>
          <p:nvSpPr>
            <p:cNvPr id="11" name="TextBox 11"/>
            <p:cNvSpPr txBox="1"/>
            <p:nvPr/>
          </p:nvSpPr>
          <p:spPr>
            <a:xfrm>
              <a:off x="0" y="532237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sp>
          <p:nvSpPr>
            <p:cNvPr id="12" name="TextBox 12"/>
            <p:cNvSpPr txBox="1"/>
            <p:nvPr/>
          </p:nvSpPr>
          <p:spPr>
            <a:xfrm>
              <a:off x="0" y="7092540"/>
              <a:ext cx="11211206" cy="602131"/>
            </a:xfrm>
            <a:prstGeom prst="rect">
              <a:avLst/>
            </a:prstGeom>
          </p:spPr>
          <p:txBody>
            <a:bodyPr lIns="0" tIns="0" rIns="0" bIns="0" rtlCol="0" anchor="t">
              <a:spAutoFit/>
            </a:bodyPr>
            <a:lstStyle/>
            <a:p>
              <a:pPr marL="0" lvl="0" indent="0" algn="ctr">
                <a:lnSpc>
                  <a:spcPts val="3731"/>
                </a:lnSpc>
                <a:spcBef>
                  <a:spcPct val="0"/>
                </a:spcBef>
              </a:pPr>
              <a:endParaRPr lang="en-US" sz="2487" dirty="0">
                <a:solidFill>
                  <a:srgbClr val="231F20"/>
                </a:solidFill>
                <a:latin typeface="Source Serif Pro"/>
              </a:endParaRPr>
            </a:p>
          </p:txBody>
        </p:sp>
      </p:grpSp>
      <p:sp>
        <p:nvSpPr>
          <p:cNvPr id="6" name="TextBox 5">
            <a:extLst>
              <a:ext uri="{FF2B5EF4-FFF2-40B4-BE49-F238E27FC236}">
                <a16:creationId xmlns:a16="http://schemas.microsoft.com/office/drawing/2014/main" id="{DCD9C753-9DA9-45A1-ACC0-96E28145196F}"/>
              </a:ext>
            </a:extLst>
          </p:cNvPr>
          <p:cNvSpPr txBox="1"/>
          <p:nvPr/>
        </p:nvSpPr>
        <p:spPr>
          <a:xfrm>
            <a:off x="8915400" y="2090877"/>
            <a:ext cx="6400800" cy="5447645"/>
          </a:xfrm>
          <a:prstGeom prst="rect">
            <a:avLst/>
          </a:prstGeom>
          <a:noFill/>
        </p:spPr>
        <p:txBody>
          <a:bodyPr wrap="square" rtlCol="0">
            <a:spAutoFit/>
          </a:bodyPr>
          <a:lstStyle/>
          <a:p>
            <a:r>
              <a:rPr lang="en-US" sz="3600" dirty="0"/>
              <a:t>Hypothesis Testing to see if there significant difference between Incident Count of Top 2 Neighborhood.</a:t>
            </a:r>
          </a:p>
          <a:p>
            <a:endParaRPr lang="en-US" dirty="0"/>
          </a:p>
          <a:p>
            <a:r>
              <a:rPr lang="en-US" sz="2400" dirty="0"/>
              <a:t>Neighborhood A: Mission</a:t>
            </a:r>
          </a:p>
          <a:p>
            <a:r>
              <a:rPr lang="en-US" sz="2400" dirty="0"/>
              <a:t>Neighborhood B: Tenderloin</a:t>
            </a:r>
          </a:p>
          <a:p>
            <a:r>
              <a:rPr lang="en-US" sz="2400" dirty="0"/>
              <a:t>T-statistic: 0.14709620307510143</a:t>
            </a:r>
          </a:p>
          <a:p>
            <a:r>
              <a:rPr lang="en-US" sz="2400" dirty="0"/>
              <a:t>P-value: 0.8860259984216026</a:t>
            </a:r>
          </a:p>
          <a:p>
            <a:r>
              <a:rPr lang="en-US" sz="2400" dirty="0"/>
              <a:t>Fail to reject the null hypothesis. There is no significant difference in crime rates between the top 2 neighborhoods.</a:t>
            </a:r>
          </a:p>
          <a:p>
            <a:endParaRPr lang="en-US" dirty="0"/>
          </a:p>
        </p:txBody>
      </p:sp>
    </p:spTree>
    <p:extLst>
      <p:ext uri="{BB962C8B-B14F-4D97-AF65-F5344CB8AC3E}">
        <p14:creationId xmlns:p14="http://schemas.microsoft.com/office/powerpoint/2010/main" val="82666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922385">
            <a:off x="-7961582" y="-754706"/>
            <a:ext cx="13114196" cy="1311419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grpSp>
        <p:nvGrpSpPr>
          <p:cNvPr id="5" name="Group 5"/>
          <p:cNvGrpSpPr>
            <a:grpSpLocks noChangeAspect="1"/>
          </p:cNvGrpSpPr>
          <p:nvPr/>
        </p:nvGrpSpPr>
        <p:grpSpPr>
          <a:xfrm>
            <a:off x="1028700" y="556962"/>
            <a:ext cx="7453491" cy="8080541"/>
            <a:chOff x="0" y="0"/>
            <a:chExt cx="5857240" cy="6350000"/>
          </a:xfrm>
        </p:grpSpPr>
        <p:sp>
          <p:nvSpPr>
            <p:cNvPr id="6" name="Freeform 6"/>
            <p:cNvSpPr/>
            <p:nvPr/>
          </p:nvSpPr>
          <p:spPr>
            <a:xfrm>
              <a:off x="0" y="0"/>
              <a:ext cx="5857240" cy="6350000"/>
            </a:xfrm>
            <a:custGeom>
              <a:avLst/>
              <a:gdLst/>
              <a:ahLst/>
              <a:cxnLst/>
              <a:rect l="l" t="t" r="r" b="b"/>
              <a:pathLst>
                <a:path w="5857240" h="635000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2"/>
              <a:stretch>
                <a:fillRect l="-31790" r="-31236"/>
              </a:stretch>
            </a:blip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06265" y="5981700"/>
            <a:ext cx="3975926" cy="4114800"/>
          </a:xfrm>
          <a:prstGeom prst="rect">
            <a:avLst/>
          </a:prstGeom>
        </p:spPr>
      </p:pic>
      <p:grpSp>
        <p:nvGrpSpPr>
          <p:cNvPr id="8" name="Group 8"/>
          <p:cNvGrpSpPr/>
          <p:nvPr/>
        </p:nvGrpSpPr>
        <p:grpSpPr>
          <a:xfrm>
            <a:off x="9296400" y="556962"/>
            <a:ext cx="7962900" cy="6540746"/>
            <a:chOff x="0" y="0"/>
            <a:chExt cx="10064375" cy="4553221"/>
          </a:xfrm>
        </p:grpSpPr>
        <p:sp>
          <p:nvSpPr>
            <p:cNvPr id="9" name="TextBox 9"/>
            <p:cNvSpPr txBox="1"/>
            <p:nvPr/>
          </p:nvSpPr>
          <p:spPr>
            <a:xfrm>
              <a:off x="0" y="0"/>
              <a:ext cx="10064375" cy="3886200"/>
            </a:xfrm>
            <a:prstGeom prst="rect">
              <a:avLst/>
            </a:prstGeom>
          </p:spPr>
          <p:txBody>
            <a:bodyPr lIns="0" tIns="0" rIns="0" bIns="0" rtlCol="0" anchor="t">
              <a:spAutoFit/>
            </a:bodyPr>
            <a:lstStyle/>
            <a:p>
              <a:pPr marL="0" lvl="0" indent="0" algn="l">
                <a:lnSpc>
                  <a:spcPts val="7679"/>
                </a:lnSpc>
                <a:spcBef>
                  <a:spcPct val="0"/>
                </a:spcBef>
              </a:pPr>
              <a:r>
                <a:rPr lang="en-US" sz="6399" dirty="0">
                  <a:solidFill>
                    <a:srgbClr val="231F20"/>
                  </a:solidFill>
                  <a:latin typeface="Source Serif Pro Bold"/>
                </a:rPr>
                <a:t>Analysis of incidents by time of day</a:t>
              </a:r>
            </a:p>
          </p:txBody>
        </p:sp>
        <p:sp>
          <p:nvSpPr>
            <p:cNvPr id="10" name="TextBox 10"/>
            <p:cNvSpPr txBox="1"/>
            <p:nvPr/>
          </p:nvSpPr>
          <p:spPr>
            <a:xfrm>
              <a:off x="288929" y="2291066"/>
              <a:ext cx="9775446" cy="2262155"/>
            </a:xfrm>
            <a:prstGeom prst="rect">
              <a:avLst/>
            </a:prstGeom>
          </p:spPr>
          <p:txBody>
            <a:bodyPr wrap="square" lIns="0" tIns="0" rIns="0" bIns="0" rtlCol="0" anchor="t">
              <a:spAutoFit/>
            </a:bodyPr>
            <a:lstStyle/>
            <a:p>
              <a:pPr marL="0" lvl="0" indent="0">
                <a:lnSpc>
                  <a:spcPts val="2800"/>
                </a:lnSpc>
                <a:spcBef>
                  <a:spcPct val="0"/>
                </a:spcBef>
              </a:pPr>
              <a:r>
                <a:rPr lang="en-US" sz="2800" dirty="0">
                  <a:solidFill>
                    <a:srgbClr val="231F20"/>
                  </a:solidFill>
                  <a:latin typeface="Source Serif Pro"/>
                </a:rPr>
                <a:t>Analyzing incident reports by time of day can reveal important crime rate trends. This information can inform police strategy and resource allocation.</a:t>
              </a:r>
            </a:p>
            <a:p>
              <a:pPr marL="0" lvl="0" indent="0">
                <a:lnSpc>
                  <a:spcPts val="2800"/>
                </a:lnSpc>
                <a:spcBef>
                  <a:spcPct val="0"/>
                </a:spcBef>
              </a:pPr>
              <a:endParaRPr lang="en-US" sz="2800" dirty="0">
                <a:solidFill>
                  <a:srgbClr val="231F20"/>
                </a:solidFill>
                <a:latin typeface="Source Serif Pro"/>
              </a:endParaRPr>
            </a:p>
            <a:p>
              <a:pPr marL="0" lvl="0" indent="0">
                <a:lnSpc>
                  <a:spcPts val="2800"/>
                </a:lnSpc>
                <a:spcBef>
                  <a:spcPct val="0"/>
                </a:spcBef>
              </a:pPr>
              <a:r>
                <a:rPr lang="en-US" sz="2800" dirty="0">
                  <a:solidFill>
                    <a:srgbClr val="231F20"/>
                  </a:solidFill>
                  <a:latin typeface="Source Serif Pro"/>
                </a:rPr>
                <a:t>In my observation. I found that peak time in which most incident occurs is at day 12 pm and in night 12am.</a:t>
              </a:r>
            </a:p>
            <a:p>
              <a:pPr marL="0" lvl="0" indent="0">
                <a:lnSpc>
                  <a:spcPts val="2800"/>
                </a:lnSpc>
                <a:spcBef>
                  <a:spcPct val="0"/>
                </a:spcBef>
              </a:pPr>
              <a:endParaRPr lang="en-US" sz="2800" dirty="0">
                <a:solidFill>
                  <a:srgbClr val="231F20"/>
                </a:solidFill>
                <a:latin typeface="Source Serif Pr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005426">
            <a:off x="2491145" y="2002444"/>
            <a:ext cx="10705976" cy="24772082"/>
            <a:chOff x="0" y="0"/>
            <a:chExt cx="812800" cy="1880702"/>
          </a:xfrm>
        </p:grpSpPr>
        <p:sp>
          <p:nvSpPr>
            <p:cNvPr id="3" name="Freeform 3"/>
            <p:cNvSpPr/>
            <p:nvPr/>
          </p:nvSpPr>
          <p:spPr>
            <a:xfrm>
              <a:off x="0" y="0"/>
              <a:ext cx="812800" cy="1880702"/>
            </a:xfrm>
            <a:custGeom>
              <a:avLst/>
              <a:gdLst/>
              <a:ahLst/>
              <a:cxnLst/>
              <a:rect l="l" t="t" r="r" b="b"/>
              <a:pathLst>
                <a:path w="812800" h="1880702">
                  <a:moveTo>
                    <a:pt x="0" y="0"/>
                  </a:moveTo>
                  <a:lnTo>
                    <a:pt x="812800" y="0"/>
                  </a:lnTo>
                  <a:lnTo>
                    <a:pt x="812800" y="1880702"/>
                  </a:lnTo>
                  <a:lnTo>
                    <a:pt x="0" y="1880702"/>
                  </a:lnTo>
                  <a:close/>
                </a:path>
              </a:pathLst>
            </a:custGeom>
            <a:solidFill>
              <a:srgbClr val="F47D37"/>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549" y="6354146"/>
            <a:ext cx="4231157" cy="4114800"/>
          </a:xfrm>
          <a:prstGeom prst="rect">
            <a:avLst/>
          </a:prstGeom>
        </p:spPr>
      </p:pic>
      <p:grpSp>
        <p:nvGrpSpPr>
          <p:cNvPr id="8" name="Group 8"/>
          <p:cNvGrpSpPr/>
          <p:nvPr/>
        </p:nvGrpSpPr>
        <p:grpSpPr>
          <a:xfrm>
            <a:off x="10851880" y="2759517"/>
            <a:ext cx="5532090" cy="6258279"/>
            <a:chOff x="0" y="0"/>
            <a:chExt cx="7376120" cy="8344372"/>
          </a:xfrm>
        </p:grpSpPr>
        <p:sp>
          <p:nvSpPr>
            <p:cNvPr id="9" name="TextBox 9"/>
            <p:cNvSpPr txBox="1"/>
            <p:nvPr/>
          </p:nvSpPr>
          <p:spPr>
            <a:xfrm>
              <a:off x="0" y="3948639"/>
              <a:ext cx="7376120" cy="4395733"/>
            </a:xfrm>
            <a:prstGeom prst="rect">
              <a:avLst/>
            </a:prstGeom>
          </p:spPr>
          <p:txBody>
            <a:bodyPr lIns="0" tIns="0" rIns="0" bIns="0" rtlCol="0" anchor="t">
              <a:spAutoFit/>
            </a:bodyPr>
            <a:lstStyle/>
            <a:p>
              <a:pPr marL="0" lvl="0" indent="0" algn="l">
                <a:lnSpc>
                  <a:spcPts val="3663"/>
                </a:lnSpc>
                <a:spcBef>
                  <a:spcPct val="0"/>
                </a:spcBef>
              </a:pPr>
              <a:r>
                <a:rPr lang="en-US" sz="2442" dirty="0">
                  <a:solidFill>
                    <a:srgbClr val="231F20"/>
                  </a:solidFill>
                  <a:latin typeface="Source Serif Pro"/>
                </a:rPr>
                <a:t>Analyzing incident reports by day of week can help detect patterns and improve resource allocation. There is no significant difference between different days for incident occurrence buy day-wise most occurrence are on Friday.</a:t>
              </a:r>
            </a:p>
          </p:txBody>
        </p:sp>
        <p:sp>
          <p:nvSpPr>
            <p:cNvPr id="10" name="TextBox 10"/>
            <p:cNvSpPr txBox="1"/>
            <p:nvPr/>
          </p:nvSpPr>
          <p:spPr>
            <a:xfrm>
              <a:off x="0" y="0"/>
              <a:ext cx="7376120" cy="3200400"/>
            </a:xfrm>
            <a:prstGeom prst="rect">
              <a:avLst/>
            </a:prstGeom>
          </p:spPr>
          <p:txBody>
            <a:bodyPr lIns="0" tIns="0" rIns="0" bIns="0" rtlCol="0" anchor="t">
              <a:spAutoFit/>
            </a:bodyPr>
            <a:lstStyle/>
            <a:p>
              <a:pPr marL="0" lvl="0" indent="0" algn="l">
                <a:lnSpc>
                  <a:spcPts val="6370"/>
                </a:lnSpc>
                <a:spcBef>
                  <a:spcPct val="0"/>
                </a:spcBef>
              </a:pPr>
              <a:r>
                <a:rPr lang="en-US" sz="5308">
                  <a:solidFill>
                    <a:srgbClr val="231F20"/>
                  </a:solidFill>
                  <a:latin typeface="Source Serif Pro Bold"/>
                </a:rPr>
                <a:t>Analysis of incidents by day of week</a:t>
              </a:r>
            </a:p>
          </p:txBody>
        </p:sp>
      </p:grpSp>
      <p:pic>
        <p:nvPicPr>
          <p:cNvPr id="1028" name="Picture 4" descr="Incident Reports: The Ultimate Guide | i-Sight">
            <a:extLst>
              <a:ext uri="{FF2B5EF4-FFF2-40B4-BE49-F238E27FC236}">
                <a16:creationId xmlns:a16="http://schemas.microsoft.com/office/drawing/2014/main" id="{79E5356B-000E-46A9-94D7-656EF2C32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221" y="602286"/>
            <a:ext cx="8029179" cy="5352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cident Reporting is Critical to Your Workplace Safety Program">
            <a:extLst>
              <a:ext uri="{FF2B5EF4-FFF2-40B4-BE49-F238E27FC236}">
                <a16:creationId xmlns:a16="http://schemas.microsoft.com/office/drawing/2014/main" id="{E346165B-79E8-4B99-98D7-49629E683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256" y="-160106"/>
            <a:ext cx="4796518" cy="35814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952378">
            <a:off x="11730902" y="-1179178"/>
            <a:ext cx="13114196" cy="1311419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47D37"/>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1997477" y="2045754"/>
            <a:ext cx="5532090" cy="29146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231F20"/>
                </a:solidFill>
                <a:latin typeface="Source Serif Pro Bold"/>
              </a:rPr>
              <a:t>Analysis of incidents by month of year</a:t>
            </a:r>
          </a:p>
        </p:txBody>
      </p:sp>
      <p:sp>
        <p:nvSpPr>
          <p:cNvPr id="6" name="TextBox 6"/>
          <p:cNvSpPr txBox="1"/>
          <p:nvPr/>
        </p:nvSpPr>
        <p:spPr>
          <a:xfrm>
            <a:off x="1997477" y="5701653"/>
            <a:ext cx="5532090" cy="3743332"/>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231F20"/>
                </a:solidFill>
                <a:latin typeface="Source Serif Pro"/>
              </a:rPr>
              <a:t>Analyzing incident reports in San Francisco by month of year reveals patterns and trends in crime. Use data to inform prevention strategies. Most incident are reported in the month of January.</a:t>
            </a:r>
          </a:p>
        </p:txBody>
      </p:sp>
      <p:grpSp>
        <p:nvGrpSpPr>
          <p:cNvPr id="7" name="Group 7"/>
          <p:cNvGrpSpPr>
            <a:grpSpLocks noChangeAspect="1"/>
          </p:cNvGrpSpPr>
          <p:nvPr/>
        </p:nvGrpSpPr>
        <p:grpSpPr>
          <a:xfrm>
            <a:off x="9959335" y="2083854"/>
            <a:ext cx="5488036" cy="8016412"/>
            <a:chOff x="0" y="0"/>
            <a:chExt cx="4347210" cy="6350000"/>
          </a:xfrm>
        </p:grpSpPr>
        <p:sp>
          <p:nvSpPr>
            <p:cNvPr id="8" name="Freeform 8"/>
            <p:cNvSpPr/>
            <p:nvPr/>
          </p:nvSpPr>
          <p:spPr>
            <a:xfrm>
              <a:off x="0" y="0"/>
              <a:ext cx="4347210" cy="6350000"/>
            </a:xfrm>
            <a:custGeom>
              <a:avLst/>
              <a:gdLst/>
              <a:ahLst/>
              <a:cxnLst/>
              <a:rect l="l" t="t" r="r" b="b"/>
              <a:pathLst>
                <a:path w="4347210" h="6350000">
                  <a:moveTo>
                    <a:pt x="4347210" y="0"/>
                  </a:moveTo>
                  <a:lnTo>
                    <a:pt x="0" y="1079500"/>
                  </a:lnTo>
                  <a:lnTo>
                    <a:pt x="0" y="6350000"/>
                  </a:lnTo>
                  <a:lnTo>
                    <a:pt x="4347210" y="6350000"/>
                  </a:lnTo>
                  <a:lnTo>
                    <a:pt x="4347210" y="0"/>
                  </a:lnTo>
                  <a:close/>
                </a:path>
              </a:pathLst>
            </a:custGeom>
            <a:blipFill>
              <a:blip r:embed="rId3"/>
              <a:stretch>
                <a:fillRect l="-59306" r="-60348"/>
              </a:stretch>
            </a:blip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89613" y="7935766"/>
            <a:ext cx="1354899" cy="23512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005426">
            <a:off x="2491145" y="2002444"/>
            <a:ext cx="10705976" cy="24772082"/>
            <a:chOff x="0" y="0"/>
            <a:chExt cx="812800" cy="1880702"/>
          </a:xfrm>
        </p:grpSpPr>
        <p:sp>
          <p:nvSpPr>
            <p:cNvPr id="3" name="Freeform 3"/>
            <p:cNvSpPr/>
            <p:nvPr/>
          </p:nvSpPr>
          <p:spPr>
            <a:xfrm>
              <a:off x="0" y="0"/>
              <a:ext cx="812800" cy="1880702"/>
            </a:xfrm>
            <a:custGeom>
              <a:avLst/>
              <a:gdLst/>
              <a:ahLst/>
              <a:cxnLst/>
              <a:rect l="l" t="t" r="r" b="b"/>
              <a:pathLst>
                <a:path w="812800" h="1880702">
                  <a:moveTo>
                    <a:pt x="0" y="0"/>
                  </a:moveTo>
                  <a:lnTo>
                    <a:pt x="812800" y="0"/>
                  </a:lnTo>
                  <a:lnTo>
                    <a:pt x="812800" y="1880702"/>
                  </a:lnTo>
                  <a:lnTo>
                    <a:pt x="0" y="1880702"/>
                  </a:lnTo>
                  <a:close/>
                </a:path>
              </a:pathLst>
            </a:custGeom>
            <a:solidFill>
              <a:srgbClr val="F47D37"/>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8" name="Group 8"/>
          <p:cNvGrpSpPr/>
          <p:nvPr/>
        </p:nvGrpSpPr>
        <p:grpSpPr>
          <a:xfrm>
            <a:off x="10851880" y="2759517"/>
            <a:ext cx="5532090" cy="3411345"/>
            <a:chOff x="0" y="0"/>
            <a:chExt cx="7376120" cy="4548461"/>
          </a:xfrm>
        </p:grpSpPr>
        <p:sp>
          <p:nvSpPr>
            <p:cNvPr id="9" name="TextBox 9"/>
            <p:cNvSpPr txBox="1"/>
            <p:nvPr/>
          </p:nvSpPr>
          <p:spPr>
            <a:xfrm>
              <a:off x="0" y="3948638"/>
              <a:ext cx="7376120" cy="599823"/>
            </a:xfrm>
            <a:prstGeom prst="rect">
              <a:avLst/>
            </a:prstGeom>
          </p:spPr>
          <p:txBody>
            <a:bodyPr lIns="0" tIns="0" rIns="0" bIns="0" rtlCol="0" anchor="t">
              <a:spAutoFit/>
            </a:bodyPr>
            <a:lstStyle/>
            <a:p>
              <a:pPr marL="0" lvl="0" indent="0" algn="l">
                <a:lnSpc>
                  <a:spcPts val="3663"/>
                </a:lnSpc>
                <a:spcBef>
                  <a:spcPct val="0"/>
                </a:spcBef>
              </a:pPr>
              <a:endParaRPr lang="en-US" sz="2442" dirty="0">
                <a:solidFill>
                  <a:srgbClr val="231F20"/>
                </a:solidFill>
                <a:latin typeface="Source Serif Pro"/>
              </a:endParaRPr>
            </a:p>
          </p:txBody>
        </p:sp>
        <p:sp>
          <p:nvSpPr>
            <p:cNvPr id="10" name="TextBox 10"/>
            <p:cNvSpPr txBox="1"/>
            <p:nvPr/>
          </p:nvSpPr>
          <p:spPr>
            <a:xfrm>
              <a:off x="0" y="0"/>
              <a:ext cx="7376120" cy="1094318"/>
            </a:xfrm>
            <a:prstGeom prst="rect">
              <a:avLst/>
            </a:prstGeom>
          </p:spPr>
          <p:txBody>
            <a:bodyPr lIns="0" tIns="0" rIns="0" bIns="0" rtlCol="0" anchor="t">
              <a:spAutoFit/>
            </a:bodyPr>
            <a:lstStyle/>
            <a:p>
              <a:pPr marL="0" lvl="0" indent="0" algn="l">
                <a:lnSpc>
                  <a:spcPts val="6370"/>
                </a:lnSpc>
                <a:spcBef>
                  <a:spcPct val="0"/>
                </a:spcBef>
              </a:pPr>
              <a:endParaRPr lang="en-US" sz="5308" dirty="0">
                <a:solidFill>
                  <a:srgbClr val="231F20"/>
                </a:solidFill>
                <a:latin typeface="Source Serif Pro Bold"/>
              </a:endParaRPr>
            </a:p>
          </p:txBody>
        </p:sp>
      </p:grpSp>
      <p:pic>
        <p:nvPicPr>
          <p:cNvPr id="5" name="Picture 4">
            <a:extLst>
              <a:ext uri="{FF2B5EF4-FFF2-40B4-BE49-F238E27FC236}">
                <a16:creationId xmlns:a16="http://schemas.microsoft.com/office/drawing/2014/main" id="{0089CC6E-FC11-48DF-802D-5DFE967450D3}"/>
              </a:ext>
            </a:extLst>
          </p:cNvPr>
          <p:cNvPicPr>
            <a:picLocks noChangeAspect="1"/>
          </p:cNvPicPr>
          <p:nvPr/>
        </p:nvPicPr>
        <p:blipFill>
          <a:blip r:embed="rId2"/>
          <a:stretch>
            <a:fillRect/>
          </a:stretch>
        </p:blipFill>
        <p:spPr>
          <a:xfrm>
            <a:off x="5943600" y="190500"/>
            <a:ext cx="12344400" cy="10096500"/>
          </a:xfrm>
          <a:prstGeom prst="rect">
            <a:avLst/>
          </a:prstGeom>
        </p:spPr>
      </p:pic>
      <p:pic>
        <p:nvPicPr>
          <p:cNvPr id="11" name="Picture 4" descr="Incident Reports: The Ultimate Guide | i-Sight">
            <a:extLst>
              <a:ext uri="{FF2B5EF4-FFF2-40B4-BE49-F238E27FC236}">
                <a16:creationId xmlns:a16="http://schemas.microsoft.com/office/drawing/2014/main" id="{BC5A8B70-53F2-4154-B0CE-BB92EA16C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39" y="665873"/>
            <a:ext cx="6019937" cy="40132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955AE687-8F10-459D-A70E-82986B1414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2841" y="5449160"/>
            <a:ext cx="4231157" cy="4114800"/>
          </a:xfrm>
          <a:prstGeom prst="rect">
            <a:avLst/>
          </a:prstGeom>
        </p:spPr>
      </p:pic>
    </p:spTree>
    <p:extLst>
      <p:ext uri="{BB962C8B-B14F-4D97-AF65-F5344CB8AC3E}">
        <p14:creationId xmlns:p14="http://schemas.microsoft.com/office/powerpoint/2010/main" val="359470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005426">
            <a:off x="2491145" y="2002444"/>
            <a:ext cx="10705976" cy="24772082"/>
            <a:chOff x="0" y="0"/>
            <a:chExt cx="812800" cy="1880702"/>
          </a:xfrm>
        </p:grpSpPr>
        <p:sp>
          <p:nvSpPr>
            <p:cNvPr id="3" name="Freeform 3"/>
            <p:cNvSpPr/>
            <p:nvPr/>
          </p:nvSpPr>
          <p:spPr>
            <a:xfrm>
              <a:off x="0" y="0"/>
              <a:ext cx="812800" cy="1880702"/>
            </a:xfrm>
            <a:custGeom>
              <a:avLst/>
              <a:gdLst/>
              <a:ahLst/>
              <a:cxnLst/>
              <a:rect l="l" t="t" r="r" b="b"/>
              <a:pathLst>
                <a:path w="812800" h="1880702">
                  <a:moveTo>
                    <a:pt x="0" y="0"/>
                  </a:moveTo>
                  <a:lnTo>
                    <a:pt x="812800" y="0"/>
                  </a:lnTo>
                  <a:lnTo>
                    <a:pt x="812800" y="1880702"/>
                  </a:lnTo>
                  <a:lnTo>
                    <a:pt x="0" y="1880702"/>
                  </a:lnTo>
                  <a:close/>
                </a:path>
              </a:pathLst>
            </a:custGeom>
            <a:solidFill>
              <a:srgbClr val="F47D37"/>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8" name="Group 8"/>
          <p:cNvGrpSpPr/>
          <p:nvPr/>
        </p:nvGrpSpPr>
        <p:grpSpPr>
          <a:xfrm>
            <a:off x="10851880" y="2759517"/>
            <a:ext cx="5532090" cy="3411345"/>
            <a:chOff x="0" y="0"/>
            <a:chExt cx="7376120" cy="4548461"/>
          </a:xfrm>
        </p:grpSpPr>
        <p:sp>
          <p:nvSpPr>
            <p:cNvPr id="9" name="TextBox 9"/>
            <p:cNvSpPr txBox="1"/>
            <p:nvPr/>
          </p:nvSpPr>
          <p:spPr>
            <a:xfrm>
              <a:off x="0" y="3948638"/>
              <a:ext cx="7376120" cy="599823"/>
            </a:xfrm>
            <a:prstGeom prst="rect">
              <a:avLst/>
            </a:prstGeom>
          </p:spPr>
          <p:txBody>
            <a:bodyPr lIns="0" tIns="0" rIns="0" bIns="0" rtlCol="0" anchor="t">
              <a:spAutoFit/>
            </a:bodyPr>
            <a:lstStyle/>
            <a:p>
              <a:pPr marL="0" lvl="0" indent="0" algn="l">
                <a:lnSpc>
                  <a:spcPts val="3663"/>
                </a:lnSpc>
                <a:spcBef>
                  <a:spcPct val="0"/>
                </a:spcBef>
              </a:pPr>
              <a:endParaRPr lang="en-US" sz="2442" dirty="0">
                <a:solidFill>
                  <a:srgbClr val="231F20"/>
                </a:solidFill>
                <a:latin typeface="Source Serif Pro"/>
              </a:endParaRPr>
            </a:p>
          </p:txBody>
        </p:sp>
        <p:sp>
          <p:nvSpPr>
            <p:cNvPr id="10" name="TextBox 10"/>
            <p:cNvSpPr txBox="1"/>
            <p:nvPr/>
          </p:nvSpPr>
          <p:spPr>
            <a:xfrm>
              <a:off x="0" y="0"/>
              <a:ext cx="7376120" cy="1094318"/>
            </a:xfrm>
            <a:prstGeom prst="rect">
              <a:avLst/>
            </a:prstGeom>
          </p:spPr>
          <p:txBody>
            <a:bodyPr lIns="0" tIns="0" rIns="0" bIns="0" rtlCol="0" anchor="t">
              <a:spAutoFit/>
            </a:bodyPr>
            <a:lstStyle/>
            <a:p>
              <a:pPr marL="0" lvl="0" indent="0" algn="l">
                <a:lnSpc>
                  <a:spcPts val="6370"/>
                </a:lnSpc>
                <a:spcBef>
                  <a:spcPct val="0"/>
                </a:spcBef>
              </a:pPr>
              <a:endParaRPr lang="en-US" sz="5308" dirty="0">
                <a:solidFill>
                  <a:srgbClr val="231F20"/>
                </a:solidFill>
                <a:latin typeface="Source Serif Pro Bold"/>
              </a:endParaRPr>
            </a:p>
          </p:txBody>
        </p:sp>
      </p:grpSp>
      <p:pic>
        <p:nvPicPr>
          <p:cNvPr id="11" name="Picture 4" descr="Incident Reports: The Ultimate Guide | i-Sight">
            <a:extLst>
              <a:ext uri="{FF2B5EF4-FFF2-40B4-BE49-F238E27FC236}">
                <a16:creationId xmlns:a16="http://schemas.microsoft.com/office/drawing/2014/main" id="{BC5A8B70-53F2-4154-B0CE-BB92EA16C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33" y="714360"/>
            <a:ext cx="6019937" cy="4013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86BB0A-DC4C-4CB9-BD96-FEB2915FB8AE}"/>
              </a:ext>
            </a:extLst>
          </p:cNvPr>
          <p:cNvPicPr>
            <a:picLocks noChangeAspect="1"/>
          </p:cNvPicPr>
          <p:nvPr/>
        </p:nvPicPr>
        <p:blipFill>
          <a:blip r:embed="rId3"/>
          <a:stretch>
            <a:fillRect/>
          </a:stretch>
        </p:blipFill>
        <p:spPr>
          <a:xfrm>
            <a:off x="6788173" y="389536"/>
            <a:ext cx="10135400" cy="8453152"/>
          </a:xfrm>
          <a:prstGeom prst="rect">
            <a:avLst/>
          </a:prstGeom>
        </p:spPr>
      </p:pic>
      <p:sp>
        <p:nvSpPr>
          <p:cNvPr id="13" name="TextBox 12">
            <a:extLst>
              <a:ext uri="{FF2B5EF4-FFF2-40B4-BE49-F238E27FC236}">
                <a16:creationId xmlns:a16="http://schemas.microsoft.com/office/drawing/2014/main" id="{08E87332-A54F-46A6-95BF-813623BCE3CE}"/>
              </a:ext>
            </a:extLst>
          </p:cNvPr>
          <p:cNvSpPr txBox="1"/>
          <p:nvPr/>
        </p:nvSpPr>
        <p:spPr>
          <a:xfrm>
            <a:off x="1895946" y="7036847"/>
            <a:ext cx="4913998" cy="954107"/>
          </a:xfrm>
          <a:prstGeom prst="rect">
            <a:avLst/>
          </a:prstGeom>
          <a:noFill/>
        </p:spPr>
        <p:txBody>
          <a:bodyPr wrap="square" rtlCol="0">
            <a:spAutoFit/>
          </a:bodyPr>
          <a:lstStyle/>
          <a:p>
            <a:r>
              <a:rPr lang="en-US" sz="2800" dirty="0"/>
              <a:t>Graph shows that 353 incident occurs per day overall.</a:t>
            </a:r>
          </a:p>
        </p:txBody>
      </p:sp>
    </p:spTree>
    <p:extLst>
      <p:ext uri="{BB962C8B-B14F-4D97-AF65-F5344CB8AC3E}">
        <p14:creationId xmlns:p14="http://schemas.microsoft.com/office/powerpoint/2010/main" val="76554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6" name="Picture 6"/>
          <p:cNvPicPr>
            <a:picLocks noChangeAspect="1"/>
          </p:cNvPicPr>
          <p:nvPr/>
        </p:nvPicPr>
        <p:blipFill>
          <a:blip r:embed="rId4"/>
          <a:srcRect l="3645" t="7495" r="3645"/>
          <a:stretch>
            <a:fillRect/>
          </a:stretch>
        </p:blipFill>
        <p:spPr>
          <a:xfrm>
            <a:off x="1213270" y="2415518"/>
            <a:ext cx="6566443" cy="4365239"/>
          </a:xfrm>
          <a:prstGeom prst="rect">
            <a:avLst/>
          </a:prstGeom>
        </p:spPr>
      </p:pic>
      <p:grpSp>
        <p:nvGrpSpPr>
          <p:cNvPr id="7" name="Group 7"/>
          <p:cNvGrpSpPr/>
          <p:nvPr/>
        </p:nvGrpSpPr>
        <p:grpSpPr>
          <a:xfrm>
            <a:off x="8349804" y="555999"/>
            <a:ext cx="8909496" cy="11394450"/>
            <a:chOff x="0" y="-9525"/>
            <a:chExt cx="11879328" cy="15192600"/>
          </a:xfrm>
        </p:grpSpPr>
        <p:sp>
          <p:nvSpPr>
            <p:cNvPr id="8" name="TextBox 8"/>
            <p:cNvSpPr txBox="1"/>
            <p:nvPr/>
          </p:nvSpPr>
          <p:spPr>
            <a:xfrm>
              <a:off x="0" y="-9525"/>
              <a:ext cx="11879328" cy="2600325"/>
            </a:xfrm>
            <a:prstGeom prst="rect">
              <a:avLst/>
            </a:prstGeom>
          </p:spPr>
          <p:txBody>
            <a:bodyPr lIns="0" tIns="0" rIns="0" bIns="0" rtlCol="0" anchor="t">
              <a:spAutoFit/>
            </a:bodyPr>
            <a:lstStyle/>
            <a:p>
              <a:pPr marL="0" lvl="0" indent="0" algn="ctr">
                <a:lnSpc>
                  <a:spcPts val="7705"/>
                </a:lnSpc>
                <a:spcBef>
                  <a:spcPct val="0"/>
                </a:spcBef>
              </a:pPr>
              <a:r>
                <a:rPr lang="en-US" sz="6421">
                  <a:solidFill>
                    <a:srgbClr val="231F20"/>
                  </a:solidFill>
                  <a:latin typeface="Source Serif Pro Bold"/>
                </a:rPr>
                <a:t>Resolutions for All Incident Categories</a:t>
              </a:r>
            </a:p>
          </p:txBody>
        </p:sp>
        <p:sp>
          <p:nvSpPr>
            <p:cNvPr id="9" name="TextBox 9"/>
            <p:cNvSpPr txBox="1"/>
            <p:nvPr/>
          </p:nvSpPr>
          <p:spPr>
            <a:xfrm>
              <a:off x="0" y="4847600"/>
              <a:ext cx="11879328" cy="6928649"/>
            </a:xfrm>
            <a:prstGeom prst="rect">
              <a:avLst/>
            </a:prstGeom>
          </p:spPr>
          <p:txBody>
            <a:bodyPr lIns="0" tIns="0" rIns="0" bIns="0" rtlCol="0" anchor="t">
              <a:spAutoFit/>
            </a:bodyPr>
            <a:lstStyle/>
            <a:p>
              <a:pPr>
                <a:lnSpc>
                  <a:spcPts val="3731"/>
                </a:lnSpc>
              </a:pPr>
              <a:r>
                <a:rPr lang="en-US" sz="2487" dirty="0">
                  <a:solidFill>
                    <a:srgbClr val="231F20"/>
                  </a:solidFill>
                  <a:latin typeface="Source Serif Pro"/>
                </a:rPr>
                <a:t>Resolutions have following categories (Along with %):</a:t>
              </a:r>
            </a:p>
            <a:p>
              <a:pPr>
                <a:lnSpc>
                  <a:spcPts val="3731"/>
                </a:lnSpc>
              </a:pPr>
              <a:endParaRPr lang="en-US" sz="2487" dirty="0">
                <a:solidFill>
                  <a:srgbClr val="231F20"/>
                </a:solidFill>
                <a:latin typeface="Source Serif Pro"/>
              </a:endParaRPr>
            </a:p>
            <a:p>
              <a:pPr>
                <a:lnSpc>
                  <a:spcPts val="3731"/>
                </a:lnSpc>
              </a:pPr>
              <a:r>
                <a:rPr lang="en-US" sz="2487" dirty="0">
                  <a:solidFill>
                    <a:srgbClr val="231F20"/>
                  </a:solidFill>
                  <a:latin typeface="Source Serif Pro"/>
                </a:rPr>
                <a:t>Open or Active          	0.791195</a:t>
              </a:r>
            </a:p>
            <a:p>
              <a:pPr>
                <a:lnSpc>
                  <a:spcPts val="3731"/>
                </a:lnSpc>
              </a:pPr>
              <a:r>
                <a:rPr lang="en-US" sz="2487" dirty="0">
                  <a:solidFill>
                    <a:srgbClr val="231F20"/>
                  </a:solidFill>
                  <a:latin typeface="Source Serif Pro"/>
                </a:rPr>
                <a:t>Cite or Arrest Adult    	0.200483</a:t>
              </a:r>
            </a:p>
            <a:p>
              <a:pPr>
                <a:lnSpc>
                  <a:spcPts val="3731"/>
                </a:lnSpc>
              </a:pPr>
              <a:r>
                <a:rPr lang="en-US" sz="2487" dirty="0">
                  <a:solidFill>
                    <a:srgbClr val="231F20"/>
                  </a:solidFill>
                  <a:latin typeface="Source Serif Pro"/>
                </a:rPr>
                <a:t>Unfounded              		0.005582</a:t>
              </a:r>
            </a:p>
            <a:p>
              <a:pPr>
                <a:lnSpc>
                  <a:spcPts val="3731"/>
                </a:lnSpc>
              </a:pPr>
              <a:r>
                <a:rPr lang="en-US" sz="2487" dirty="0">
                  <a:solidFill>
                    <a:srgbClr val="231F20"/>
                  </a:solidFill>
                  <a:latin typeface="Source Serif Pro"/>
                </a:rPr>
                <a:t>Exceptional Adult     	0.002741</a:t>
              </a:r>
            </a:p>
            <a:p>
              <a:pPr>
                <a:lnSpc>
                  <a:spcPts val="3731"/>
                </a:lnSpc>
              </a:pPr>
              <a:endParaRPr lang="en-US" sz="2487" dirty="0">
                <a:solidFill>
                  <a:srgbClr val="231F20"/>
                </a:solidFill>
                <a:latin typeface="Source Serif Pro"/>
              </a:endParaRPr>
            </a:p>
            <a:p>
              <a:pPr>
                <a:lnSpc>
                  <a:spcPts val="3731"/>
                </a:lnSpc>
              </a:pPr>
              <a:r>
                <a:rPr lang="en-US" sz="2487" dirty="0">
                  <a:solidFill>
                    <a:srgbClr val="231F20"/>
                  </a:solidFill>
                  <a:latin typeface="Source Serif Pro"/>
                </a:rPr>
                <a:t>Most of the Cases are still unsolved as we can see. Around 79%.</a:t>
              </a:r>
            </a:p>
            <a:p>
              <a:pPr>
                <a:lnSpc>
                  <a:spcPts val="3731"/>
                </a:lnSpc>
              </a:pPr>
              <a:endParaRPr lang="en-US" sz="2487" dirty="0">
                <a:solidFill>
                  <a:srgbClr val="231F20"/>
                </a:solidFill>
                <a:latin typeface="Source Serif Pro"/>
              </a:endParaRPr>
            </a:p>
            <a:p>
              <a:pPr>
                <a:lnSpc>
                  <a:spcPts val="3731"/>
                </a:lnSpc>
              </a:pPr>
              <a:r>
                <a:rPr lang="en-US" sz="2487" dirty="0">
                  <a:solidFill>
                    <a:srgbClr val="231F20"/>
                  </a:solidFill>
                  <a:latin typeface="Source Serif Pro"/>
                </a:rPr>
                <a:t>Percentage of Solved cases is only 20%.</a:t>
              </a:r>
            </a:p>
            <a:p>
              <a:pPr marL="0" lvl="0" indent="0">
                <a:lnSpc>
                  <a:spcPts val="3731"/>
                </a:lnSpc>
                <a:spcBef>
                  <a:spcPct val="0"/>
                </a:spcBef>
              </a:pPr>
              <a:endParaRPr lang="en-US" sz="2487" dirty="0">
                <a:solidFill>
                  <a:srgbClr val="231F20"/>
                </a:solidFill>
                <a:latin typeface="Source Serif Pro"/>
              </a:endParaRPr>
            </a:p>
          </p:txBody>
        </p:sp>
        <p:sp>
          <p:nvSpPr>
            <p:cNvPr id="10" name="TextBox 10"/>
            <p:cNvSpPr txBox="1"/>
            <p:nvPr/>
          </p:nvSpPr>
          <p:spPr>
            <a:xfrm>
              <a:off x="0" y="14610940"/>
              <a:ext cx="11879328" cy="572135"/>
            </a:xfrm>
            <a:prstGeom prst="rect">
              <a:avLst/>
            </a:prstGeom>
          </p:spPr>
          <p:txBody>
            <a:bodyPr lIns="0" tIns="0" rIns="0" bIns="0" rtlCol="0" anchor="t">
              <a:spAutoFit/>
            </a:bodyPr>
            <a:lstStyle/>
            <a:p>
              <a:pPr marL="0" lvl="0" indent="0">
                <a:lnSpc>
                  <a:spcPts val="3731"/>
                </a:lnSpc>
                <a:spcBef>
                  <a:spcPct val="0"/>
                </a:spcBef>
              </a:pPr>
              <a:r>
                <a:rPr lang="en-US" sz="2487">
                  <a:solidFill>
                    <a:srgbClr val="231F20"/>
                  </a:solidFill>
                  <a:latin typeface="Source Serif Pro"/>
                </a:rPr>
                <a:t>Percentage of Solved cases is only 20%.</a:t>
              </a:r>
            </a:p>
          </p:txBody>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6" name="Picture 6"/>
          <p:cNvPicPr>
            <a:picLocks noChangeAspect="1"/>
          </p:cNvPicPr>
          <p:nvPr/>
        </p:nvPicPr>
        <p:blipFill>
          <a:blip r:embed="rId4"/>
          <a:srcRect l="3645" t="7495" r="3645"/>
          <a:stretch>
            <a:fillRect/>
          </a:stretch>
        </p:blipFill>
        <p:spPr>
          <a:xfrm>
            <a:off x="1213270" y="2400300"/>
            <a:ext cx="6566443" cy="4365239"/>
          </a:xfrm>
          <a:prstGeom prst="rect">
            <a:avLst/>
          </a:prstGeom>
        </p:spPr>
      </p:pic>
      <p:grpSp>
        <p:nvGrpSpPr>
          <p:cNvPr id="7" name="Group 7"/>
          <p:cNvGrpSpPr/>
          <p:nvPr/>
        </p:nvGrpSpPr>
        <p:grpSpPr>
          <a:xfrm>
            <a:off x="8349804" y="555999"/>
            <a:ext cx="8909496" cy="11394450"/>
            <a:chOff x="0" y="-9525"/>
            <a:chExt cx="11879328" cy="15192600"/>
          </a:xfrm>
        </p:grpSpPr>
        <p:sp>
          <p:nvSpPr>
            <p:cNvPr id="8" name="TextBox 8"/>
            <p:cNvSpPr txBox="1"/>
            <p:nvPr/>
          </p:nvSpPr>
          <p:spPr>
            <a:xfrm>
              <a:off x="0" y="-9525"/>
              <a:ext cx="11879328" cy="2600325"/>
            </a:xfrm>
            <a:prstGeom prst="rect">
              <a:avLst/>
            </a:prstGeom>
          </p:spPr>
          <p:txBody>
            <a:bodyPr lIns="0" tIns="0" rIns="0" bIns="0" rtlCol="0" anchor="t">
              <a:spAutoFit/>
            </a:bodyPr>
            <a:lstStyle/>
            <a:p>
              <a:pPr marL="0" lvl="0" indent="0" algn="ctr">
                <a:lnSpc>
                  <a:spcPts val="7705"/>
                </a:lnSpc>
                <a:spcBef>
                  <a:spcPct val="0"/>
                </a:spcBef>
              </a:pPr>
              <a:r>
                <a:rPr lang="en-US" sz="6421">
                  <a:solidFill>
                    <a:srgbClr val="231F20"/>
                  </a:solidFill>
                  <a:latin typeface="Source Serif Pro Bold"/>
                </a:rPr>
                <a:t>Resolutions for All Incident Categories</a:t>
              </a:r>
            </a:p>
          </p:txBody>
        </p:sp>
        <p:sp>
          <p:nvSpPr>
            <p:cNvPr id="9" name="TextBox 9"/>
            <p:cNvSpPr txBox="1"/>
            <p:nvPr/>
          </p:nvSpPr>
          <p:spPr>
            <a:xfrm>
              <a:off x="0" y="4847600"/>
              <a:ext cx="11879328" cy="602131"/>
            </a:xfrm>
            <a:prstGeom prst="rect">
              <a:avLst/>
            </a:prstGeom>
          </p:spPr>
          <p:txBody>
            <a:bodyPr lIns="0" tIns="0" rIns="0" bIns="0" rtlCol="0" anchor="t">
              <a:spAutoFit/>
            </a:bodyPr>
            <a:lstStyle/>
            <a:p>
              <a:pPr marL="0" lvl="0" indent="0">
                <a:lnSpc>
                  <a:spcPts val="3731"/>
                </a:lnSpc>
                <a:spcBef>
                  <a:spcPct val="0"/>
                </a:spcBef>
              </a:pPr>
              <a:endParaRPr lang="en-US" sz="2487" dirty="0">
                <a:solidFill>
                  <a:srgbClr val="231F20"/>
                </a:solidFill>
                <a:latin typeface="Source Serif Pro"/>
              </a:endParaRPr>
            </a:p>
          </p:txBody>
        </p:sp>
        <p:sp>
          <p:nvSpPr>
            <p:cNvPr id="10" name="TextBox 10"/>
            <p:cNvSpPr txBox="1"/>
            <p:nvPr/>
          </p:nvSpPr>
          <p:spPr>
            <a:xfrm>
              <a:off x="0" y="14610940"/>
              <a:ext cx="11879328" cy="572135"/>
            </a:xfrm>
            <a:prstGeom prst="rect">
              <a:avLst/>
            </a:prstGeom>
          </p:spPr>
          <p:txBody>
            <a:bodyPr lIns="0" tIns="0" rIns="0" bIns="0" rtlCol="0" anchor="t">
              <a:spAutoFit/>
            </a:bodyPr>
            <a:lstStyle/>
            <a:p>
              <a:pPr marL="0" lvl="0" indent="0">
                <a:lnSpc>
                  <a:spcPts val="3731"/>
                </a:lnSpc>
                <a:spcBef>
                  <a:spcPct val="0"/>
                </a:spcBef>
              </a:pPr>
              <a:r>
                <a:rPr lang="en-US" sz="2487">
                  <a:solidFill>
                    <a:srgbClr val="231F20"/>
                  </a:solidFill>
                  <a:latin typeface="Source Serif Pro"/>
                </a:rPr>
                <a:t>Percentage of Solved cases is only 20%.</a:t>
              </a:r>
            </a:p>
          </p:txBody>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pic>
        <p:nvPicPr>
          <p:cNvPr id="13" name="Picture 12">
            <a:extLst>
              <a:ext uri="{FF2B5EF4-FFF2-40B4-BE49-F238E27FC236}">
                <a16:creationId xmlns:a16="http://schemas.microsoft.com/office/drawing/2014/main" id="{C7B97895-2E1D-4D8B-8922-1B07092CAF2C}"/>
              </a:ext>
            </a:extLst>
          </p:cNvPr>
          <p:cNvPicPr>
            <a:picLocks noChangeAspect="1"/>
          </p:cNvPicPr>
          <p:nvPr/>
        </p:nvPicPr>
        <p:blipFill>
          <a:blip r:embed="rId7"/>
          <a:stretch>
            <a:fillRect/>
          </a:stretch>
        </p:blipFill>
        <p:spPr>
          <a:xfrm>
            <a:off x="8349804" y="2511686"/>
            <a:ext cx="8380066" cy="7219315"/>
          </a:xfrm>
          <a:prstGeom prst="rect">
            <a:avLst/>
          </a:prstGeom>
        </p:spPr>
      </p:pic>
    </p:spTree>
    <p:extLst>
      <p:ext uri="{BB962C8B-B14F-4D97-AF65-F5344CB8AC3E}">
        <p14:creationId xmlns:p14="http://schemas.microsoft.com/office/powerpoint/2010/main" val="1856594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6" name="Picture 6"/>
          <p:cNvPicPr>
            <a:picLocks noChangeAspect="1"/>
          </p:cNvPicPr>
          <p:nvPr/>
        </p:nvPicPr>
        <p:blipFill>
          <a:blip r:embed="rId4"/>
          <a:srcRect/>
          <a:stretch>
            <a:fillRect/>
          </a:stretch>
        </p:blipFill>
        <p:spPr>
          <a:xfrm>
            <a:off x="1448551" y="2258471"/>
            <a:ext cx="7007685" cy="4668870"/>
          </a:xfrm>
          <a:prstGeom prst="rect">
            <a:avLst/>
          </a:prstGeom>
        </p:spPr>
      </p:pic>
      <p:grpSp>
        <p:nvGrpSpPr>
          <p:cNvPr id="7" name="Group 7"/>
          <p:cNvGrpSpPr/>
          <p:nvPr/>
        </p:nvGrpSpPr>
        <p:grpSpPr>
          <a:xfrm>
            <a:off x="8690448" y="1147009"/>
            <a:ext cx="8568852" cy="7660575"/>
            <a:chOff x="0" y="-9525"/>
            <a:chExt cx="11211206" cy="10214100"/>
          </a:xfrm>
        </p:grpSpPr>
        <p:sp>
          <p:nvSpPr>
            <p:cNvPr id="8" name="TextBox 8"/>
            <p:cNvSpPr txBox="1"/>
            <p:nvPr/>
          </p:nvSpPr>
          <p:spPr>
            <a:xfrm>
              <a:off x="0" y="-9525"/>
              <a:ext cx="11211206" cy="1304925"/>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Further Analysis</a:t>
              </a:r>
            </a:p>
          </p:txBody>
        </p:sp>
        <p:sp>
          <p:nvSpPr>
            <p:cNvPr id="9" name="TextBox 9"/>
            <p:cNvSpPr txBox="1"/>
            <p:nvPr/>
          </p:nvSpPr>
          <p:spPr>
            <a:xfrm>
              <a:off x="0" y="2479258"/>
              <a:ext cx="11211206" cy="3765391"/>
            </a:xfrm>
            <a:prstGeom prst="rect">
              <a:avLst/>
            </a:prstGeom>
          </p:spPr>
          <p:txBody>
            <a:bodyPr wrap="square" lIns="0" tIns="0" rIns="0" bIns="0" rtlCol="0" anchor="t">
              <a:spAutoFit/>
            </a:bodyPr>
            <a:lstStyle/>
            <a:p>
              <a:pPr lvl="0">
                <a:lnSpc>
                  <a:spcPts val="3731"/>
                </a:lnSpc>
                <a:spcBef>
                  <a:spcPct val="0"/>
                </a:spcBef>
              </a:pPr>
              <a:r>
                <a:rPr lang="en-US" sz="2487" dirty="0">
                  <a:solidFill>
                    <a:srgbClr val="231F20"/>
                  </a:solidFill>
                  <a:latin typeface="Source Serif Pro"/>
                </a:rPr>
                <a:t>Cross-tabulation analysis between Incident Category and Report Type Code/ Report filed online or not.</a:t>
              </a:r>
            </a:p>
            <a:p>
              <a:pPr lvl="0">
                <a:lnSpc>
                  <a:spcPts val="3731"/>
                </a:lnSpc>
                <a:spcBef>
                  <a:spcPct val="0"/>
                </a:spcBef>
              </a:pPr>
              <a:endParaRPr lang="en-US" sz="2487" dirty="0">
                <a:solidFill>
                  <a:srgbClr val="231F20"/>
                </a:solidFill>
                <a:latin typeface="Source Serif Pro"/>
              </a:endParaRPr>
            </a:p>
            <a:p>
              <a:pPr lvl="0">
                <a:lnSpc>
                  <a:spcPts val="3731"/>
                </a:lnSpc>
                <a:spcBef>
                  <a:spcPct val="0"/>
                </a:spcBef>
              </a:pPr>
              <a:r>
                <a:rPr lang="en-US" sz="2487" dirty="0">
                  <a:solidFill>
                    <a:srgbClr val="231F20"/>
                  </a:solidFill>
                  <a:latin typeface="Source Serif Pro"/>
                </a:rPr>
                <a:t>Hypothesis testing to see significance difference between response time in weekdays and weekend.</a:t>
              </a:r>
            </a:p>
            <a:p>
              <a:pPr lvl="0">
                <a:lnSpc>
                  <a:spcPts val="3731"/>
                </a:lnSpc>
                <a:spcBef>
                  <a:spcPct val="0"/>
                </a:spcBef>
              </a:pPr>
              <a:endParaRPr lang="en-US" sz="2487" dirty="0">
                <a:solidFill>
                  <a:srgbClr val="231F20"/>
                </a:solidFill>
                <a:latin typeface="Source Serif Pro"/>
              </a:endParaRPr>
            </a:p>
          </p:txBody>
        </p:sp>
        <p:sp>
          <p:nvSpPr>
            <p:cNvPr id="10" name="TextBox 10"/>
            <p:cNvSpPr txBox="1"/>
            <p:nvPr/>
          </p:nvSpPr>
          <p:spPr>
            <a:xfrm>
              <a:off x="0" y="5944670"/>
              <a:ext cx="11211206" cy="1867435"/>
            </a:xfrm>
            <a:prstGeom prst="rect">
              <a:avLst/>
            </a:prstGeom>
          </p:spPr>
          <p:txBody>
            <a:bodyPr lIns="0" tIns="0" rIns="0" bIns="0" rtlCol="0" anchor="t">
              <a:spAutoFit/>
            </a:bodyPr>
            <a:lstStyle/>
            <a:p>
              <a:pPr lvl="0">
                <a:lnSpc>
                  <a:spcPts val="3731"/>
                </a:lnSpc>
                <a:spcBef>
                  <a:spcPct val="0"/>
                </a:spcBef>
              </a:pPr>
              <a:r>
                <a:rPr lang="en-US" sz="2487" dirty="0">
                  <a:solidFill>
                    <a:srgbClr val="231F20"/>
                  </a:solidFill>
                  <a:latin typeface="Source Serif Pro"/>
                </a:rPr>
                <a:t>Try to find correlation between increase in crime and socio-economic factor  such as income, education, and employment rates.</a:t>
              </a:r>
            </a:p>
          </p:txBody>
        </p:sp>
        <p:sp>
          <p:nvSpPr>
            <p:cNvPr id="11" name="TextBox 11"/>
            <p:cNvSpPr txBox="1"/>
            <p:nvPr/>
          </p:nvSpPr>
          <p:spPr>
            <a:xfrm>
              <a:off x="0" y="8337140"/>
              <a:ext cx="11211206" cy="1867435"/>
            </a:xfrm>
            <a:prstGeom prst="rect">
              <a:avLst/>
            </a:prstGeom>
          </p:spPr>
          <p:txBody>
            <a:bodyPr lIns="0" tIns="0" rIns="0" bIns="0" rtlCol="0" anchor="t">
              <a:spAutoFit/>
            </a:bodyPr>
            <a:lstStyle/>
            <a:p>
              <a:pPr algn="just">
                <a:lnSpc>
                  <a:spcPts val="3731"/>
                </a:lnSpc>
              </a:pPr>
              <a:r>
                <a:rPr lang="en-US" sz="2487" dirty="0">
                  <a:solidFill>
                    <a:srgbClr val="231F20"/>
                  </a:solidFill>
                  <a:latin typeface="Source Serif Pro"/>
                </a:rPr>
                <a:t>See any correlation between</a:t>
              </a:r>
            </a:p>
            <a:p>
              <a:pPr marL="0" lvl="0" indent="0" algn="just">
                <a:lnSpc>
                  <a:spcPts val="3731"/>
                </a:lnSpc>
                <a:spcBef>
                  <a:spcPct val="0"/>
                </a:spcBef>
              </a:pPr>
              <a:r>
                <a:rPr lang="en-US" sz="2487" dirty="0">
                  <a:solidFill>
                    <a:srgbClr val="231F20"/>
                  </a:solidFill>
                  <a:latin typeface="Source Serif Pro"/>
                </a:rPr>
                <a:t>Columns:  'Longitude', 'Latitude', and  'Supervisor District' using correlation matrix.</a:t>
              </a:r>
            </a:p>
          </p:txBody>
        </p:sp>
      </p:grpSp>
      <p:pic>
        <p:nvPicPr>
          <p:cNvPr id="13" name="Picture 2" descr="Premium Vector | Illustration business finance man doing analysis graph  charts">
            <a:extLst>
              <a:ext uri="{FF2B5EF4-FFF2-40B4-BE49-F238E27FC236}">
                <a16:creationId xmlns:a16="http://schemas.microsoft.com/office/drawing/2014/main" id="{AB2152B4-3B30-44E5-95A6-34DB5C9B07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8551" y="6927341"/>
            <a:ext cx="3924300" cy="2978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7D66"/>
        </a:solidFill>
        <a:effectLst/>
      </p:bgPr>
    </p:bg>
    <p:spTree>
      <p:nvGrpSpPr>
        <p:cNvPr id="1" name=""/>
        <p:cNvGrpSpPr/>
        <p:nvPr/>
      </p:nvGrpSpPr>
      <p:grpSpPr>
        <a:xfrm>
          <a:off x="0" y="0"/>
          <a:ext cx="0" cy="0"/>
          <a:chOff x="0" y="0"/>
          <a:chExt cx="0" cy="0"/>
        </a:xfrm>
      </p:grpSpPr>
      <p:grpSp>
        <p:nvGrpSpPr>
          <p:cNvPr id="2" name="Group 2"/>
          <p:cNvGrpSpPr/>
          <p:nvPr/>
        </p:nvGrpSpPr>
        <p:grpSpPr>
          <a:xfrm>
            <a:off x="10662601" y="1321819"/>
            <a:ext cx="5532090" cy="7643362"/>
            <a:chOff x="0" y="0"/>
            <a:chExt cx="7376120" cy="10191150"/>
          </a:xfrm>
        </p:grpSpPr>
        <p:sp>
          <p:nvSpPr>
            <p:cNvPr id="3" name="TextBox 3"/>
            <p:cNvSpPr txBox="1"/>
            <p:nvPr/>
          </p:nvSpPr>
          <p:spPr>
            <a:xfrm>
              <a:off x="0" y="5367690"/>
              <a:ext cx="7376120" cy="4823460"/>
            </a:xfrm>
            <a:prstGeom prst="rect">
              <a:avLst/>
            </a:prstGeom>
          </p:spPr>
          <p:txBody>
            <a:bodyPr lIns="0" tIns="0" rIns="0" bIns="0" rtlCol="0" anchor="t">
              <a:spAutoFit/>
            </a:bodyPr>
            <a:lstStyle/>
            <a:p>
              <a:pPr marL="0" lvl="0" indent="0" algn="l">
                <a:lnSpc>
                  <a:spcPts val="4199"/>
                </a:lnSpc>
                <a:spcBef>
                  <a:spcPct val="0"/>
                </a:spcBef>
              </a:pPr>
              <a:r>
                <a:rPr lang="en-US" sz="2799">
                  <a:solidFill>
                    <a:srgbClr val="FFFFFF"/>
                  </a:solidFill>
                  <a:latin typeface="Source Serif Pro"/>
                </a:rPr>
                <a:t>The dataset is a collection of police department incident reports in San Francisco. It includes information on the type and location of incidents, as well as the date and time they occurred.</a:t>
              </a:r>
            </a:p>
          </p:txBody>
        </p:sp>
        <p:sp>
          <p:nvSpPr>
            <p:cNvPr id="4" name="TextBox 4"/>
            <p:cNvSpPr txBox="1"/>
            <p:nvPr/>
          </p:nvSpPr>
          <p:spPr>
            <a:xfrm>
              <a:off x="0" y="0"/>
              <a:ext cx="7376120" cy="4419600"/>
            </a:xfrm>
            <a:prstGeom prst="rect">
              <a:avLst/>
            </a:prstGeom>
          </p:spPr>
          <p:txBody>
            <a:bodyPr lIns="0" tIns="0" rIns="0" bIns="0" rtlCol="0" anchor="t">
              <a:spAutoFit/>
            </a:bodyPr>
            <a:lstStyle/>
            <a:p>
              <a:pPr marL="0" lvl="0" indent="0" algn="l">
                <a:lnSpc>
                  <a:spcPts val="8730"/>
                </a:lnSpc>
                <a:spcBef>
                  <a:spcPct val="0"/>
                </a:spcBef>
              </a:pPr>
              <a:r>
                <a:rPr lang="en-US" sz="7275">
                  <a:solidFill>
                    <a:srgbClr val="FFFFFF"/>
                  </a:solidFill>
                  <a:latin typeface="Source Serif Pro Bold"/>
                </a:rPr>
                <a:t>Introduction to the dataset</a:t>
              </a:r>
            </a:p>
          </p:txBody>
        </p:sp>
      </p:grpSp>
      <p:pic>
        <p:nvPicPr>
          <p:cNvPr id="5" name="Picture 5"/>
          <p:cNvPicPr>
            <a:picLocks noChangeAspect="1"/>
          </p:cNvPicPr>
          <p:nvPr/>
        </p:nvPicPr>
        <p:blipFill>
          <a:blip r:embed="rId2"/>
          <a:srcRect l="17000" r="20333"/>
          <a:stretch>
            <a:fillRect/>
          </a:stretch>
        </p:blipFill>
        <p:spPr>
          <a:xfrm>
            <a:off x="0" y="0"/>
            <a:ext cx="9144000" cy="1028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602820" y="-41231"/>
            <a:ext cx="8177472" cy="734786"/>
            <a:chOff x="0" y="-9525"/>
            <a:chExt cx="11211206" cy="4163856"/>
          </a:xfrm>
        </p:grpSpPr>
        <p:sp>
          <p:nvSpPr>
            <p:cNvPr id="8" name="TextBox 8"/>
            <p:cNvSpPr txBox="1"/>
            <p:nvPr/>
          </p:nvSpPr>
          <p:spPr>
            <a:xfrm>
              <a:off x="0" y="-9525"/>
              <a:ext cx="11211206" cy="3148801"/>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Further Analysis</a:t>
              </a:r>
            </a:p>
          </p:txBody>
        </p:sp>
        <p:sp>
          <p:nvSpPr>
            <p:cNvPr id="9" name="TextBox 9"/>
            <p:cNvSpPr txBox="1"/>
            <p:nvPr/>
          </p:nvSpPr>
          <p:spPr>
            <a:xfrm>
              <a:off x="0" y="3552200"/>
              <a:ext cx="11211206" cy="602131"/>
            </a:xfrm>
            <a:prstGeom prst="rect">
              <a:avLst/>
            </a:prstGeom>
          </p:spPr>
          <p:txBody>
            <a:bodyPr lIns="0" tIns="0" rIns="0" bIns="0" rtlCol="0" anchor="t">
              <a:spAutoFit/>
            </a:bodyPr>
            <a:lstStyle/>
            <a:p>
              <a:pPr marL="0" lvl="0" indent="0">
                <a:lnSpc>
                  <a:spcPts val="3731"/>
                </a:lnSpc>
                <a:spcBef>
                  <a:spcPct val="0"/>
                </a:spcBef>
              </a:pPr>
              <a:endParaRPr lang="en-US" sz="2487" dirty="0">
                <a:solidFill>
                  <a:srgbClr val="231F20"/>
                </a:solidFill>
                <a:latin typeface="Source Serif Pro"/>
              </a:endParaRPr>
            </a:p>
          </p:txBody>
        </p:sp>
      </p:grpSp>
      <p:pic>
        <p:nvPicPr>
          <p:cNvPr id="12" name="Picture 11">
            <a:extLst>
              <a:ext uri="{FF2B5EF4-FFF2-40B4-BE49-F238E27FC236}">
                <a16:creationId xmlns:a16="http://schemas.microsoft.com/office/drawing/2014/main" id="{B900AB87-543C-4534-B083-C81C85085566}"/>
              </a:ext>
            </a:extLst>
          </p:cNvPr>
          <p:cNvPicPr>
            <a:picLocks noChangeAspect="1"/>
          </p:cNvPicPr>
          <p:nvPr/>
        </p:nvPicPr>
        <p:blipFill>
          <a:blip r:embed="rId4"/>
          <a:stretch>
            <a:fillRect/>
          </a:stretch>
        </p:blipFill>
        <p:spPr>
          <a:xfrm>
            <a:off x="554714" y="2002489"/>
            <a:ext cx="7851358" cy="7711033"/>
          </a:xfrm>
          <a:prstGeom prst="rect">
            <a:avLst/>
          </a:prstGeom>
        </p:spPr>
      </p:pic>
      <p:pic>
        <p:nvPicPr>
          <p:cNvPr id="14" name="Picture 13">
            <a:extLst>
              <a:ext uri="{FF2B5EF4-FFF2-40B4-BE49-F238E27FC236}">
                <a16:creationId xmlns:a16="http://schemas.microsoft.com/office/drawing/2014/main" id="{92316CEF-E216-4EE3-BCE9-28E107061205}"/>
              </a:ext>
            </a:extLst>
          </p:cNvPr>
          <p:cNvPicPr>
            <a:picLocks noChangeAspect="1"/>
          </p:cNvPicPr>
          <p:nvPr/>
        </p:nvPicPr>
        <p:blipFill>
          <a:blip r:embed="rId5"/>
          <a:stretch>
            <a:fillRect/>
          </a:stretch>
        </p:blipFill>
        <p:spPr>
          <a:xfrm>
            <a:off x="8406072" y="2029703"/>
            <a:ext cx="7851358" cy="7683819"/>
          </a:xfrm>
          <a:prstGeom prst="rect">
            <a:avLst/>
          </a:prstGeom>
        </p:spPr>
      </p:pic>
      <p:sp>
        <p:nvSpPr>
          <p:cNvPr id="15" name="TextBox 14">
            <a:extLst>
              <a:ext uri="{FF2B5EF4-FFF2-40B4-BE49-F238E27FC236}">
                <a16:creationId xmlns:a16="http://schemas.microsoft.com/office/drawing/2014/main" id="{FD7CD4C0-ADDC-470B-9579-41F8D23CADA9}"/>
              </a:ext>
            </a:extLst>
          </p:cNvPr>
          <p:cNvSpPr txBox="1"/>
          <p:nvPr/>
        </p:nvSpPr>
        <p:spPr>
          <a:xfrm>
            <a:off x="3429000" y="993087"/>
            <a:ext cx="13106400" cy="830997"/>
          </a:xfrm>
          <a:prstGeom prst="rect">
            <a:avLst/>
          </a:prstGeom>
          <a:noFill/>
        </p:spPr>
        <p:txBody>
          <a:bodyPr wrap="square" rtlCol="0">
            <a:spAutoFit/>
          </a:bodyPr>
          <a:lstStyle/>
          <a:p>
            <a:r>
              <a:rPr lang="en-US" sz="2400" dirty="0"/>
              <a:t>Fig1 indicates most type of incident falls in Report type initial and Fig2 indicates that crimes are mostly not filed online.</a:t>
            </a:r>
          </a:p>
        </p:txBody>
      </p:sp>
    </p:spTree>
    <p:extLst>
      <p:ext uri="{BB962C8B-B14F-4D97-AF65-F5344CB8AC3E}">
        <p14:creationId xmlns:p14="http://schemas.microsoft.com/office/powerpoint/2010/main" val="2055543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602820" y="-41231"/>
            <a:ext cx="8177472" cy="734786"/>
            <a:chOff x="0" y="-9525"/>
            <a:chExt cx="11211206" cy="4163856"/>
          </a:xfrm>
        </p:grpSpPr>
        <p:sp>
          <p:nvSpPr>
            <p:cNvPr id="8" name="TextBox 8"/>
            <p:cNvSpPr txBox="1"/>
            <p:nvPr/>
          </p:nvSpPr>
          <p:spPr>
            <a:xfrm>
              <a:off x="0" y="-9525"/>
              <a:ext cx="11211206" cy="3148801"/>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Further Analysis</a:t>
              </a:r>
            </a:p>
          </p:txBody>
        </p:sp>
        <p:sp>
          <p:nvSpPr>
            <p:cNvPr id="9" name="TextBox 9"/>
            <p:cNvSpPr txBox="1"/>
            <p:nvPr/>
          </p:nvSpPr>
          <p:spPr>
            <a:xfrm>
              <a:off x="0" y="3552200"/>
              <a:ext cx="11211206" cy="602131"/>
            </a:xfrm>
            <a:prstGeom prst="rect">
              <a:avLst/>
            </a:prstGeom>
          </p:spPr>
          <p:txBody>
            <a:bodyPr lIns="0" tIns="0" rIns="0" bIns="0" rtlCol="0" anchor="t">
              <a:spAutoFit/>
            </a:bodyPr>
            <a:lstStyle/>
            <a:p>
              <a:pPr marL="0" lvl="0" indent="0">
                <a:lnSpc>
                  <a:spcPts val="3731"/>
                </a:lnSpc>
                <a:spcBef>
                  <a:spcPct val="0"/>
                </a:spcBef>
              </a:pPr>
              <a:endParaRPr lang="en-US" sz="2487" dirty="0">
                <a:solidFill>
                  <a:srgbClr val="231F20"/>
                </a:solidFill>
                <a:latin typeface="Source Serif Pro"/>
              </a:endParaRPr>
            </a:p>
          </p:txBody>
        </p:sp>
      </p:grpSp>
      <p:sp>
        <p:nvSpPr>
          <p:cNvPr id="15" name="TextBox 14">
            <a:extLst>
              <a:ext uri="{FF2B5EF4-FFF2-40B4-BE49-F238E27FC236}">
                <a16:creationId xmlns:a16="http://schemas.microsoft.com/office/drawing/2014/main" id="{FD7CD4C0-ADDC-470B-9579-41F8D23CADA9}"/>
              </a:ext>
            </a:extLst>
          </p:cNvPr>
          <p:cNvSpPr txBox="1"/>
          <p:nvPr/>
        </p:nvSpPr>
        <p:spPr>
          <a:xfrm>
            <a:off x="3886200" y="993087"/>
            <a:ext cx="12649200" cy="1077218"/>
          </a:xfrm>
          <a:prstGeom prst="rect">
            <a:avLst/>
          </a:prstGeom>
          <a:noFill/>
        </p:spPr>
        <p:txBody>
          <a:bodyPr wrap="square" rtlCol="0">
            <a:spAutoFit/>
          </a:bodyPr>
          <a:lstStyle/>
          <a:p>
            <a:r>
              <a:rPr lang="en-US" sz="3200" dirty="0"/>
              <a:t>Hypothesis testing to see significant difference in response times between weekdays and weekends.</a:t>
            </a:r>
          </a:p>
        </p:txBody>
      </p:sp>
      <p:sp>
        <p:nvSpPr>
          <p:cNvPr id="16" name="TextBox 15">
            <a:extLst>
              <a:ext uri="{FF2B5EF4-FFF2-40B4-BE49-F238E27FC236}">
                <a16:creationId xmlns:a16="http://schemas.microsoft.com/office/drawing/2014/main" id="{9B3446CC-58A3-4087-B783-1886F4BD7DB5}"/>
              </a:ext>
            </a:extLst>
          </p:cNvPr>
          <p:cNvSpPr txBox="1"/>
          <p:nvPr/>
        </p:nvSpPr>
        <p:spPr>
          <a:xfrm>
            <a:off x="6096000" y="2460582"/>
            <a:ext cx="9067800" cy="2677656"/>
          </a:xfrm>
          <a:prstGeom prst="rect">
            <a:avLst/>
          </a:prstGeom>
          <a:noFill/>
        </p:spPr>
        <p:txBody>
          <a:bodyPr wrap="square" rtlCol="0">
            <a:spAutoFit/>
          </a:bodyPr>
          <a:lstStyle/>
          <a:p>
            <a:r>
              <a:rPr lang="en-US" sz="2800" dirty="0"/>
              <a:t>Weekdays Mean Response Time (min): 12480.21956662528</a:t>
            </a:r>
          </a:p>
          <a:p>
            <a:r>
              <a:rPr lang="en-US" sz="2800" dirty="0"/>
              <a:t>Weekends Mean Response Time (min): 10993.759766600613</a:t>
            </a:r>
          </a:p>
          <a:p>
            <a:r>
              <a:rPr lang="en-US" sz="2800" dirty="0"/>
              <a:t>T-statistic: 6.549474025843093</a:t>
            </a:r>
          </a:p>
          <a:p>
            <a:r>
              <a:rPr lang="en-US" sz="2800" dirty="0"/>
              <a:t>P-value: 5.778175404024408e-11</a:t>
            </a:r>
          </a:p>
          <a:p>
            <a:r>
              <a:rPr lang="en-US" sz="2800" dirty="0"/>
              <a:t>Null hypothesis rejected. There is a significant difference in response times between weekdays and weekends.</a:t>
            </a:r>
          </a:p>
        </p:txBody>
      </p:sp>
      <p:pic>
        <p:nvPicPr>
          <p:cNvPr id="11" name="Picture 10">
            <a:extLst>
              <a:ext uri="{FF2B5EF4-FFF2-40B4-BE49-F238E27FC236}">
                <a16:creationId xmlns:a16="http://schemas.microsoft.com/office/drawing/2014/main" id="{B8FE8018-1087-4ABB-A2F5-2272118B8A5E}"/>
              </a:ext>
            </a:extLst>
          </p:cNvPr>
          <p:cNvPicPr>
            <a:picLocks noChangeAspect="1"/>
          </p:cNvPicPr>
          <p:nvPr/>
        </p:nvPicPr>
        <p:blipFill>
          <a:blip r:embed="rId4"/>
          <a:stretch>
            <a:fillRect/>
          </a:stretch>
        </p:blipFill>
        <p:spPr>
          <a:xfrm>
            <a:off x="8382000" y="5154206"/>
            <a:ext cx="4191000" cy="4139707"/>
          </a:xfrm>
          <a:prstGeom prst="rect">
            <a:avLst/>
          </a:prstGeom>
        </p:spPr>
      </p:pic>
    </p:spTree>
    <p:extLst>
      <p:ext uri="{BB962C8B-B14F-4D97-AF65-F5344CB8AC3E}">
        <p14:creationId xmlns:p14="http://schemas.microsoft.com/office/powerpoint/2010/main" val="182569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602820" y="-41231"/>
            <a:ext cx="8177472" cy="734786"/>
            <a:chOff x="0" y="-9525"/>
            <a:chExt cx="11211206" cy="4163856"/>
          </a:xfrm>
        </p:grpSpPr>
        <p:sp>
          <p:nvSpPr>
            <p:cNvPr id="8" name="TextBox 8"/>
            <p:cNvSpPr txBox="1"/>
            <p:nvPr/>
          </p:nvSpPr>
          <p:spPr>
            <a:xfrm>
              <a:off x="0" y="-9525"/>
              <a:ext cx="11211206" cy="3148801"/>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Further Analysis</a:t>
              </a:r>
            </a:p>
          </p:txBody>
        </p:sp>
        <p:sp>
          <p:nvSpPr>
            <p:cNvPr id="9" name="TextBox 9"/>
            <p:cNvSpPr txBox="1"/>
            <p:nvPr/>
          </p:nvSpPr>
          <p:spPr>
            <a:xfrm>
              <a:off x="0" y="3552200"/>
              <a:ext cx="11211206" cy="602131"/>
            </a:xfrm>
            <a:prstGeom prst="rect">
              <a:avLst/>
            </a:prstGeom>
          </p:spPr>
          <p:txBody>
            <a:bodyPr lIns="0" tIns="0" rIns="0" bIns="0" rtlCol="0" anchor="t">
              <a:spAutoFit/>
            </a:bodyPr>
            <a:lstStyle/>
            <a:p>
              <a:pPr marL="0" lvl="0" indent="0">
                <a:lnSpc>
                  <a:spcPts val="3731"/>
                </a:lnSpc>
                <a:spcBef>
                  <a:spcPct val="0"/>
                </a:spcBef>
              </a:pPr>
              <a:endParaRPr lang="en-US" sz="2487" dirty="0">
                <a:solidFill>
                  <a:srgbClr val="231F20"/>
                </a:solidFill>
                <a:latin typeface="Source Serif Pro"/>
              </a:endParaRPr>
            </a:p>
          </p:txBody>
        </p:sp>
      </p:grpSp>
      <p:sp>
        <p:nvSpPr>
          <p:cNvPr id="15" name="TextBox 14">
            <a:extLst>
              <a:ext uri="{FF2B5EF4-FFF2-40B4-BE49-F238E27FC236}">
                <a16:creationId xmlns:a16="http://schemas.microsoft.com/office/drawing/2014/main" id="{FD7CD4C0-ADDC-470B-9579-41F8D23CADA9}"/>
              </a:ext>
            </a:extLst>
          </p:cNvPr>
          <p:cNvSpPr txBox="1"/>
          <p:nvPr/>
        </p:nvSpPr>
        <p:spPr>
          <a:xfrm>
            <a:off x="3429000" y="993087"/>
            <a:ext cx="13106400" cy="830997"/>
          </a:xfrm>
          <a:prstGeom prst="rect">
            <a:avLst/>
          </a:prstGeom>
          <a:noFill/>
        </p:spPr>
        <p:txBody>
          <a:bodyPr wrap="square" rtlCol="0">
            <a:spAutoFit/>
          </a:bodyPr>
          <a:lstStyle/>
          <a:p>
            <a:r>
              <a:rPr lang="en-US" sz="2400" dirty="0"/>
              <a:t>Relationship between Inflation and increase in crime rate seems to be linear also </a:t>
            </a:r>
            <a:r>
              <a:rPr lang="en-US" sz="2400" dirty="0" err="1"/>
              <a:t>iwe</a:t>
            </a:r>
            <a:r>
              <a:rPr lang="en-US" sz="2400" dirty="0"/>
              <a:t> can see some relevance between incident reports and Homelessness rate while others don’t show significant relation.</a:t>
            </a:r>
          </a:p>
        </p:txBody>
      </p:sp>
      <p:pic>
        <p:nvPicPr>
          <p:cNvPr id="10" name="Picture 9">
            <a:extLst>
              <a:ext uri="{FF2B5EF4-FFF2-40B4-BE49-F238E27FC236}">
                <a16:creationId xmlns:a16="http://schemas.microsoft.com/office/drawing/2014/main" id="{A4576C7B-DF49-4A53-B856-F70E44FEC1AD}"/>
              </a:ext>
            </a:extLst>
          </p:cNvPr>
          <p:cNvPicPr>
            <a:picLocks noChangeAspect="1"/>
          </p:cNvPicPr>
          <p:nvPr/>
        </p:nvPicPr>
        <p:blipFill>
          <a:blip r:embed="rId4"/>
          <a:stretch>
            <a:fillRect/>
          </a:stretch>
        </p:blipFill>
        <p:spPr>
          <a:xfrm>
            <a:off x="3429000" y="1878022"/>
            <a:ext cx="6096000" cy="3962835"/>
          </a:xfrm>
          <a:prstGeom prst="rect">
            <a:avLst/>
          </a:prstGeom>
        </p:spPr>
      </p:pic>
      <p:pic>
        <p:nvPicPr>
          <p:cNvPr id="11" name="Picture 10">
            <a:extLst>
              <a:ext uri="{FF2B5EF4-FFF2-40B4-BE49-F238E27FC236}">
                <a16:creationId xmlns:a16="http://schemas.microsoft.com/office/drawing/2014/main" id="{C39E8AE4-D774-4F48-AE00-43E727AB0C64}"/>
              </a:ext>
            </a:extLst>
          </p:cNvPr>
          <p:cNvPicPr>
            <a:picLocks noChangeAspect="1"/>
          </p:cNvPicPr>
          <p:nvPr/>
        </p:nvPicPr>
        <p:blipFill>
          <a:blip r:embed="rId5"/>
          <a:stretch>
            <a:fillRect/>
          </a:stretch>
        </p:blipFill>
        <p:spPr>
          <a:xfrm>
            <a:off x="9753600" y="1872579"/>
            <a:ext cx="6096000" cy="3962835"/>
          </a:xfrm>
          <a:prstGeom prst="rect">
            <a:avLst/>
          </a:prstGeom>
        </p:spPr>
      </p:pic>
      <p:pic>
        <p:nvPicPr>
          <p:cNvPr id="13" name="Picture 12">
            <a:extLst>
              <a:ext uri="{FF2B5EF4-FFF2-40B4-BE49-F238E27FC236}">
                <a16:creationId xmlns:a16="http://schemas.microsoft.com/office/drawing/2014/main" id="{CCBB95EB-14FE-462A-A669-A9C046E33CF4}"/>
              </a:ext>
            </a:extLst>
          </p:cNvPr>
          <p:cNvPicPr>
            <a:picLocks noChangeAspect="1"/>
          </p:cNvPicPr>
          <p:nvPr/>
        </p:nvPicPr>
        <p:blipFill>
          <a:blip r:embed="rId6"/>
          <a:stretch>
            <a:fillRect/>
          </a:stretch>
        </p:blipFill>
        <p:spPr>
          <a:xfrm>
            <a:off x="3390900" y="5840859"/>
            <a:ext cx="6362700" cy="3858843"/>
          </a:xfrm>
          <a:prstGeom prst="rect">
            <a:avLst/>
          </a:prstGeom>
        </p:spPr>
      </p:pic>
      <p:pic>
        <p:nvPicPr>
          <p:cNvPr id="17" name="Picture 16">
            <a:extLst>
              <a:ext uri="{FF2B5EF4-FFF2-40B4-BE49-F238E27FC236}">
                <a16:creationId xmlns:a16="http://schemas.microsoft.com/office/drawing/2014/main" id="{0F8E0665-02E1-4929-9FB5-BA62552CAFBD}"/>
              </a:ext>
            </a:extLst>
          </p:cNvPr>
          <p:cNvPicPr>
            <a:picLocks noChangeAspect="1"/>
          </p:cNvPicPr>
          <p:nvPr/>
        </p:nvPicPr>
        <p:blipFill>
          <a:blip r:embed="rId7"/>
          <a:stretch>
            <a:fillRect/>
          </a:stretch>
        </p:blipFill>
        <p:spPr>
          <a:xfrm>
            <a:off x="9982200" y="5883909"/>
            <a:ext cx="5867399" cy="3815793"/>
          </a:xfrm>
          <a:prstGeom prst="rect">
            <a:avLst/>
          </a:prstGeom>
        </p:spPr>
      </p:pic>
    </p:spTree>
    <p:extLst>
      <p:ext uri="{BB962C8B-B14F-4D97-AF65-F5344CB8AC3E}">
        <p14:creationId xmlns:p14="http://schemas.microsoft.com/office/powerpoint/2010/main" val="283872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1C1F5F"/>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5410200" y="190501"/>
            <a:ext cx="11849100" cy="979290"/>
            <a:chOff x="0" y="-9525"/>
            <a:chExt cx="11211206" cy="4163856"/>
          </a:xfrm>
        </p:grpSpPr>
        <p:sp>
          <p:nvSpPr>
            <p:cNvPr id="8" name="TextBox 8"/>
            <p:cNvSpPr txBox="1"/>
            <p:nvPr/>
          </p:nvSpPr>
          <p:spPr>
            <a:xfrm>
              <a:off x="0" y="-9525"/>
              <a:ext cx="11211206" cy="3148801"/>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Further Analysis</a:t>
              </a:r>
            </a:p>
          </p:txBody>
        </p:sp>
        <p:sp>
          <p:nvSpPr>
            <p:cNvPr id="9" name="TextBox 9"/>
            <p:cNvSpPr txBox="1"/>
            <p:nvPr/>
          </p:nvSpPr>
          <p:spPr>
            <a:xfrm>
              <a:off x="0" y="3552200"/>
              <a:ext cx="11211206" cy="602131"/>
            </a:xfrm>
            <a:prstGeom prst="rect">
              <a:avLst/>
            </a:prstGeom>
          </p:spPr>
          <p:txBody>
            <a:bodyPr lIns="0" tIns="0" rIns="0" bIns="0" rtlCol="0" anchor="t">
              <a:spAutoFit/>
            </a:bodyPr>
            <a:lstStyle/>
            <a:p>
              <a:pPr marL="0" lvl="0" indent="0">
                <a:lnSpc>
                  <a:spcPts val="3731"/>
                </a:lnSpc>
                <a:spcBef>
                  <a:spcPct val="0"/>
                </a:spcBef>
              </a:pPr>
              <a:endParaRPr lang="en-US" sz="2487" dirty="0">
                <a:solidFill>
                  <a:srgbClr val="231F20"/>
                </a:solidFill>
                <a:latin typeface="Source Serif Pro"/>
              </a:endParaRPr>
            </a:p>
          </p:txBody>
        </p:sp>
      </p:grpSp>
      <p:pic>
        <p:nvPicPr>
          <p:cNvPr id="6" name="Picture 5">
            <a:extLst>
              <a:ext uri="{FF2B5EF4-FFF2-40B4-BE49-F238E27FC236}">
                <a16:creationId xmlns:a16="http://schemas.microsoft.com/office/drawing/2014/main" id="{5D699168-676C-4803-BA1F-F60DD4558205}"/>
              </a:ext>
            </a:extLst>
          </p:cNvPr>
          <p:cNvPicPr>
            <a:picLocks noChangeAspect="1"/>
          </p:cNvPicPr>
          <p:nvPr/>
        </p:nvPicPr>
        <p:blipFill>
          <a:blip r:embed="rId4"/>
          <a:stretch>
            <a:fillRect/>
          </a:stretch>
        </p:blipFill>
        <p:spPr>
          <a:xfrm>
            <a:off x="6500746" y="3619500"/>
            <a:ext cx="9196453" cy="5962650"/>
          </a:xfrm>
          <a:prstGeom prst="rect">
            <a:avLst/>
          </a:prstGeom>
        </p:spPr>
      </p:pic>
      <p:sp>
        <p:nvSpPr>
          <p:cNvPr id="10" name="TextBox 9">
            <a:extLst>
              <a:ext uri="{FF2B5EF4-FFF2-40B4-BE49-F238E27FC236}">
                <a16:creationId xmlns:a16="http://schemas.microsoft.com/office/drawing/2014/main" id="{6E9016EC-24FF-404D-8152-39191137737A}"/>
              </a:ext>
            </a:extLst>
          </p:cNvPr>
          <p:cNvSpPr txBox="1"/>
          <p:nvPr/>
        </p:nvSpPr>
        <p:spPr>
          <a:xfrm>
            <a:off x="7219950" y="1491714"/>
            <a:ext cx="8229600" cy="2308324"/>
          </a:xfrm>
          <a:prstGeom prst="rect">
            <a:avLst/>
          </a:prstGeom>
          <a:noFill/>
        </p:spPr>
        <p:txBody>
          <a:bodyPr wrap="square" rtlCol="0">
            <a:spAutoFit/>
          </a:bodyPr>
          <a:lstStyle/>
          <a:p>
            <a:r>
              <a:rPr lang="en-US" sz="2400" dirty="0"/>
              <a:t>Fig shows correlation between Columns: Longitude, Latitude and  Supervisor District using correlation matrix and we can see some weak linear relationships between Longitude and Latitude, as well as Longitude and Supervisor District. However, there appears to be a stronger negative linear relationship between Latitude and Supervisor District.</a:t>
            </a:r>
          </a:p>
        </p:txBody>
      </p:sp>
    </p:spTree>
    <p:extLst>
      <p:ext uri="{BB962C8B-B14F-4D97-AF65-F5344CB8AC3E}">
        <p14:creationId xmlns:p14="http://schemas.microsoft.com/office/powerpoint/2010/main" val="834797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005426">
            <a:off x="2491145" y="2002444"/>
            <a:ext cx="10705976" cy="24772082"/>
            <a:chOff x="0" y="0"/>
            <a:chExt cx="812800" cy="1880702"/>
          </a:xfrm>
        </p:grpSpPr>
        <p:sp>
          <p:nvSpPr>
            <p:cNvPr id="3" name="Freeform 3"/>
            <p:cNvSpPr/>
            <p:nvPr/>
          </p:nvSpPr>
          <p:spPr>
            <a:xfrm>
              <a:off x="0" y="0"/>
              <a:ext cx="812800" cy="1880702"/>
            </a:xfrm>
            <a:custGeom>
              <a:avLst/>
              <a:gdLst/>
              <a:ahLst/>
              <a:cxnLst/>
              <a:rect l="l" t="t" r="r" b="b"/>
              <a:pathLst>
                <a:path w="812800" h="1880702">
                  <a:moveTo>
                    <a:pt x="0" y="0"/>
                  </a:moveTo>
                  <a:lnTo>
                    <a:pt x="812800" y="0"/>
                  </a:lnTo>
                  <a:lnTo>
                    <a:pt x="812800" y="1880702"/>
                  </a:lnTo>
                  <a:lnTo>
                    <a:pt x="0" y="1880702"/>
                  </a:lnTo>
                  <a:close/>
                </a:path>
              </a:pathLst>
            </a:custGeom>
            <a:solidFill>
              <a:srgbClr val="000000">
                <a:alpha val="0"/>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5" name="Group 5"/>
          <p:cNvGrpSpPr>
            <a:grpSpLocks noChangeAspect="1"/>
          </p:cNvGrpSpPr>
          <p:nvPr/>
        </p:nvGrpSpPr>
        <p:grpSpPr>
          <a:xfrm>
            <a:off x="785143" y="1275594"/>
            <a:ext cx="8344062" cy="5078552"/>
            <a:chOff x="0" y="0"/>
            <a:chExt cx="10433050" cy="6350000"/>
          </a:xfrm>
        </p:grpSpPr>
        <p:sp>
          <p:nvSpPr>
            <p:cNvPr id="6" name="Freeform 6"/>
            <p:cNvSpPr/>
            <p:nvPr/>
          </p:nvSpPr>
          <p:spPr>
            <a:xfrm>
              <a:off x="0" y="0"/>
              <a:ext cx="10433050" cy="6350000"/>
            </a:xfrm>
            <a:custGeom>
              <a:avLst/>
              <a:gdLst/>
              <a:ahLst/>
              <a:cxnLst/>
              <a:rect l="l" t="t" r="r" b="b"/>
              <a:pathLst>
                <a:path w="10433050" h="6350000">
                  <a:moveTo>
                    <a:pt x="2595880" y="0"/>
                  </a:moveTo>
                  <a:lnTo>
                    <a:pt x="7837170" y="0"/>
                  </a:lnTo>
                  <a:cubicBezTo>
                    <a:pt x="9271000" y="0"/>
                    <a:pt x="10433050" y="1162050"/>
                    <a:pt x="10433050" y="2595880"/>
                  </a:cubicBezTo>
                  <a:cubicBezTo>
                    <a:pt x="10433050" y="2595880"/>
                    <a:pt x="10433050" y="2595880"/>
                    <a:pt x="10433050" y="2595880"/>
                  </a:cubicBezTo>
                  <a:lnTo>
                    <a:pt x="10433050" y="6350000"/>
                  </a:lnTo>
                  <a:lnTo>
                    <a:pt x="10433050" y="6350000"/>
                  </a:lnTo>
                  <a:lnTo>
                    <a:pt x="0" y="6350000"/>
                  </a:lnTo>
                  <a:lnTo>
                    <a:pt x="0" y="6350000"/>
                  </a:lnTo>
                  <a:lnTo>
                    <a:pt x="0" y="2595880"/>
                  </a:lnTo>
                  <a:cubicBezTo>
                    <a:pt x="0" y="1162050"/>
                    <a:pt x="1162050" y="0"/>
                    <a:pt x="2595880" y="0"/>
                  </a:cubicBezTo>
                  <a:cubicBezTo>
                    <a:pt x="2595880" y="0"/>
                    <a:pt x="2595880" y="0"/>
                    <a:pt x="2595880" y="0"/>
                  </a:cubicBezTo>
                  <a:close/>
                </a:path>
              </a:pathLst>
            </a:custGeom>
            <a:blipFill>
              <a:blip r:embed="rId2"/>
              <a:stretch>
                <a:fillRect t="-8214" b="-1044"/>
              </a:stretch>
            </a:blipFill>
          </p:spPr>
        </p:sp>
      </p:grpSp>
      <p:grpSp>
        <p:nvGrpSpPr>
          <p:cNvPr id="7" name="Group 7"/>
          <p:cNvGrpSpPr/>
          <p:nvPr/>
        </p:nvGrpSpPr>
        <p:grpSpPr>
          <a:xfrm>
            <a:off x="10668000" y="1275594"/>
            <a:ext cx="5715970" cy="8164233"/>
            <a:chOff x="0" y="-9525"/>
            <a:chExt cx="7376120" cy="8870449"/>
          </a:xfrm>
        </p:grpSpPr>
        <p:sp>
          <p:nvSpPr>
            <p:cNvPr id="8" name="TextBox 8"/>
            <p:cNvSpPr txBox="1"/>
            <p:nvPr/>
          </p:nvSpPr>
          <p:spPr>
            <a:xfrm>
              <a:off x="0" y="3215213"/>
              <a:ext cx="7376120" cy="5645711"/>
            </a:xfrm>
            <a:prstGeom prst="rect">
              <a:avLst/>
            </a:prstGeom>
          </p:spPr>
          <p:txBody>
            <a:bodyPr lIns="0" tIns="0" rIns="0" bIns="0" rtlCol="0" anchor="t">
              <a:spAutoFit/>
            </a:bodyPr>
            <a:lstStyle/>
            <a:p>
              <a:pPr marL="0" lvl="0" indent="0">
                <a:lnSpc>
                  <a:spcPts val="3721"/>
                </a:lnSpc>
                <a:spcBef>
                  <a:spcPct val="0"/>
                </a:spcBef>
              </a:pPr>
              <a:r>
                <a:rPr lang="en-US" sz="2481" dirty="0">
                  <a:solidFill>
                    <a:srgbClr val="231F20"/>
                  </a:solidFill>
                  <a:latin typeface="Source Serif Pro"/>
                </a:rPr>
                <a:t>To improve incident response times specially in weekends and put take extra measure in the month of January as it has highest rate months-vise, increase police presence in high-crime areas such as Mission and Tenderloin. Improve the rate of incident resolution as 20% rate is too low. For Government it should take serious measure to decrease Homelessness rate and inflation as it encourages petty crimes.</a:t>
              </a:r>
            </a:p>
          </p:txBody>
        </p:sp>
        <p:sp>
          <p:nvSpPr>
            <p:cNvPr id="9" name="TextBox 9"/>
            <p:cNvSpPr txBox="1"/>
            <p:nvPr/>
          </p:nvSpPr>
          <p:spPr>
            <a:xfrm>
              <a:off x="0" y="-9525"/>
              <a:ext cx="7376120" cy="2486025"/>
            </a:xfrm>
            <a:prstGeom prst="rect">
              <a:avLst/>
            </a:prstGeom>
          </p:spPr>
          <p:txBody>
            <a:bodyPr lIns="0" tIns="0" rIns="0" bIns="0" rtlCol="0" anchor="t">
              <a:spAutoFit/>
            </a:bodyPr>
            <a:lstStyle/>
            <a:p>
              <a:pPr marL="0" lvl="0" indent="0" algn="l">
                <a:lnSpc>
                  <a:spcPts val="4902"/>
                </a:lnSpc>
                <a:spcBef>
                  <a:spcPct val="0"/>
                </a:spcBef>
              </a:pPr>
              <a:r>
                <a:rPr lang="en-US" sz="4085" dirty="0">
                  <a:solidFill>
                    <a:srgbClr val="231F20"/>
                  </a:solidFill>
                  <a:latin typeface="Source Serif Pro Bold"/>
                </a:rPr>
                <a:t>Conclusion and recommendations for the police department.</a:t>
              </a:r>
            </a:p>
          </p:txBody>
        </p:sp>
      </p:grpSp>
      <p:pic>
        <p:nvPicPr>
          <p:cNvPr id="2050" name="Picture 2" descr="Man working on his laptop and giving advice Vector Image">
            <a:extLst>
              <a:ext uri="{FF2B5EF4-FFF2-40B4-BE49-F238E27FC236}">
                <a16:creationId xmlns:a16="http://schemas.microsoft.com/office/drawing/2014/main" id="{ECA9176B-6857-4FCC-8E55-E6C8EF189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51"/>
          <a:stretch/>
        </p:blipFill>
        <p:spPr bwMode="auto">
          <a:xfrm>
            <a:off x="785143" y="6338842"/>
            <a:ext cx="5532090" cy="3948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a:srcRect l="10499" r="35762"/>
          <a:stretch>
            <a:fillRect/>
          </a:stretch>
        </p:blipFill>
        <p:spPr>
          <a:xfrm>
            <a:off x="1028700" y="1028700"/>
            <a:ext cx="6600557" cy="8229600"/>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29870" y="-370151"/>
            <a:ext cx="1866587" cy="1866587"/>
          </a:xfrm>
          <a:prstGeom prst="rect">
            <a:avLst/>
          </a:prstGeom>
        </p:spPr>
      </p:pic>
      <p:grpSp>
        <p:nvGrpSpPr>
          <p:cNvPr id="7" name="Group 7"/>
          <p:cNvGrpSpPr/>
          <p:nvPr/>
        </p:nvGrpSpPr>
        <p:grpSpPr>
          <a:xfrm>
            <a:off x="8850896" y="2014570"/>
            <a:ext cx="8408404" cy="5913623"/>
            <a:chOff x="0" y="0"/>
            <a:chExt cx="11211206" cy="7884830"/>
          </a:xfrm>
        </p:grpSpPr>
        <p:sp>
          <p:nvSpPr>
            <p:cNvPr id="8" name="TextBox 8"/>
            <p:cNvSpPr txBox="1"/>
            <p:nvPr/>
          </p:nvSpPr>
          <p:spPr>
            <a:xfrm>
              <a:off x="0" y="0"/>
              <a:ext cx="11211206" cy="1574800"/>
            </a:xfrm>
            <a:prstGeom prst="rect">
              <a:avLst/>
            </a:prstGeom>
          </p:spPr>
          <p:txBody>
            <a:bodyPr lIns="0" tIns="0" rIns="0" bIns="0" rtlCol="0" anchor="t">
              <a:spAutoFit/>
            </a:bodyPr>
            <a:lstStyle/>
            <a:p>
              <a:pPr marL="0" lvl="0" indent="0" algn="ctr">
                <a:lnSpc>
                  <a:spcPts val="9360"/>
                </a:lnSpc>
                <a:spcBef>
                  <a:spcPct val="0"/>
                </a:spcBef>
              </a:pPr>
              <a:r>
                <a:rPr lang="en-US" sz="7800">
                  <a:solidFill>
                    <a:srgbClr val="231F20"/>
                  </a:solidFill>
                  <a:latin typeface="Source Serif Pro Bold"/>
                </a:rPr>
                <a:t>Types of incidents</a:t>
              </a:r>
            </a:p>
          </p:txBody>
        </p:sp>
        <p:sp>
          <p:nvSpPr>
            <p:cNvPr id="9" name="TextBox 9"/>
            <p:cNvSpPr txBox="1"/>
            <p:nvPr/>
          </p:nvSpPr>
          <p:spPr>
            <a:xfrm>
              <a:off x="0" y="3831600"/>
              <a:ext cx="11211206" cy="552387"/>
            </a:xfrm>
            <a:prstGeom prst="rect">
              <a:avLst/>
            </a:prstGeom>
          </p:spPr>
          <p:txBody>
            <a:bodyPr lIns="0" tIns="0" rIns="0" bIns="0" rtlCol="0" anchor="t">
              <a:spAutoFit/>
            </a:bodyPr>
            <a:lstStyle/>
            <a:p>
              <a:pPr marL="0" lvl="0" indent="0" algn="ctr">
                <a:lnSpc>
                  <a:spcPts val="3564"/>
                </a:lnSpc>
                <a:spcBef>
                  <a:spcPct val="0"/>
                </a:spcBef>
              </a:pPr>
              <a:r>
                <a:rPr lang="en-US" sz="2376">
                  <a:solidFill>
                    <a:srgbClr val="231F20"/>
                  </a:solidFill>
                  <a:latin typeface="Source Serif Pro"/>
                </a:rPr>
                <a:t>The most common type of incident was Larceny/Theft.</a:t>
              </a: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r>
                <a:rPr lang="en-US" sz="2376" dirty="0">
                  <a:solidFill>
                    <a:srgbClr val="231F20"/>
                  </a:solidFill>
                  <a:latin typeface="Source Serif Pro"/>
                </a:rPr>
                <a:t>The second most common type of incident was Non-Criminal.</a:t>
              </a:r>
            </a:p>
          </p:txBody>
        </p:sp>
        <p:sp>
          <p:nvSpPr>
            <p:cNvPr id="11" name="TextBox 11"/>
            <p:cNvSpPr txBox="1"/>
            <p:nvPr/>
          </p:nvSpPr>
          <p:spPr>
            <a:xfrm>
              <a:off x="0" y="7332443"/>
              <a:ext cx="11211206" cy="552387"/>
            </a:xfrm>
            <a:prstGeom prst="rect">
              <a:avLst/>
            </a:prstGeom>
          </p:spPr>
          <p:txBody>
            <a:bodyPr lIns="0" tIns="0" rIns="0" bIns="0" rtlCol="0" anchor="t">
              <a:spAutoFit/>
            </a:bodyPr>
            <a:lstStyle/>
            <a:p>
              <a:pPr marL="0" lvl="0" indent="0" algn="ctr">
                <a:lnSpc>
                  <a:spcPts val="3564"/>
                </a:lnSpc>
                <a:spcBef>
                  <a:spcPct val="0"/>
                </a:spcBef>
              </a:pPr>
              <a:r>
                <a:rPr lang="en-US" sz="2376">
                  <a:solidFill>
                    <a:srgbClr val="231F20"/>
                  </a:solidFill>
                  <a:latin typeface="Source Serif Pro"/>
                </a:rPr>
                <a:t>The third most common type of incident was Assault.</a:t>
              </a:r>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a:srcRect l="10499" r="35762"/>
          <a:stretch>
            <a:fillRect/>
          </a:stretch>
        </p:blipFill>
        <p:spPr>
          <a:xfrm>
            <a:off x="1028700" y="1028700"/>
            <a:ext cx="6600557" cy="8229600"/>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29870" y="-370151"/>
            <a:ext cx="1866587" cy="1866587"/>
          </a:xfrm>
          <a:prstGeom prst="rect">
            <a:avLst/>
          </a:prstGeom>
        </p:spPr>
      </p:pic>
      <p:grpSp>
        <p:nvGrpSpPr>
          <p:cNvPr id="7" name="Group 7"/>
          <p:cNvGrpSpPr/>
          <p:nvPr/>
        </p:nvGrpSpPr>
        <p:grpSpPr>
          <a:xfrm>
            <a:off x="8850896" y="2014571"/>
            <a:ext cx="8408404" cy="1604930"/>
            <a:chOff x="0" y="0"/>
            <a:chExt cx="11211206" cy="7916022"/>
          </a:xfrm>
        </p:grpSpPr>
        <p:sp>
          <p:nvSpPr>
            <p:cNvPr id="8" name="TextBox 8"/>
            <p:cNvSpPr txBox="1"/>
            <p:nvPr/>
          </p:nvSpPr>
          <p:spPr>
            <a:xfrm>
              <a:off x="0" y="0"/>
              <a:ext cx="11211206" cy="1574800"/>
            </a:xfrm>
            <a:prstGeom prst="rect">
              <a:avLst/>
            </a:prstGeom>
          </p:spPr>
          <p:txBody>
            <a:bodyPr lIns="0" tIns="0" rIns="0" bIns="0" rtlCol="0" anchor="t">
              <a:spAutoFit/>
            </a:bodyPr>
            <a:lstStyle/>
            <a:p>
              <a:pPr marL="0" lvl="0" indent="0" algn="ctr">
                <a:lnSpc>
                  <a:spcPts val="9360"/>
                </a:lnSpc>
                <a:spcBef>
                  <a:spcPct val="0"/>
                </a:spcBef>
              </a:pPr>
              <a:r>
                <a:rPr lang="en-US" sz="7800" dirty="0">
                  <a:solidFill>
                    <a:srgbClr val="231F20"/>
                  </a:solidFill>
                  <a:latin typeface="Source Serif Pro Bold"/>
                </a:rPr>
                <a:t>Types of incidents</a:t>
              </a:r>
            </a:p>
          </p:txBody>
        </p:sp>
        <p:sp>
          <p:nvSpPr>
            <p:cNvPr id="9" name="TextBox 9"/>
            <p:cNvSpPr txBox="1"/>
            <p:nvPr/>
          </p:nvSpPr>
          <p:spPr>
            <a:xfrm>
              <a:off x="0" y="3831600"/>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1" name="TextBox 11"/>
            <p:cNvSpPr txBox="1"/>
            <p:nvPr/>
          </p:nvSpPr>
          <p:spPr>
            <a:xfrm>
              <a:off x="0" y="7332443"/>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sp>
        <p:nvSpPr>
          <p:cNvPr id="17" name="TextBox 16">
            <a:extLst>
              <a:ext uri="{FF2B5EF4-FFF2-40B4-BE49-F238E27FC236}">
                <a16:creationId xmlns:a16="http://schemas.microsoft.com/office/drawing/2014/main" id="{2242FDA4-A0E3-474A-85B4-AD30ECFDCD04}"/>
              </a:ext>
            </a:extLst>
          </p:cNvPr>
          <p:cNvSpPr txBox="1"/>
          <p:nvPr/>
        </p:nvSpPr>
        <p:spPr>
          <a:xfrm>
            <a:off x="9154886" y="3856073"/>
            <a:ext cx="8104414" cy="4154984"/>
          </a:xfrm>
          <a:prstGeom prst="rect">
            <a:avLst/>
          </a:prstGeom>
          <a:noFill/>
        </p:spPr>
        <p:txBody>
          <a:bodyPr wrap="square" rtlCol="0">
            <a:spAutoFit/>
          </a:bodyPr>
          <a:lstStyle/>
          <a:p>
            <a:r>
              <a:rPr lang="en-US" sz="2400" dirty="0"/>
              <a:t>Top 10 Incident Categories:</a:t>
            </a:r>
          </a:p>
          <a:p>
            <a:r>
              <a:rPr lang="en-US" sz="2400" dirty="0"/>
              <a:t>Larceny Theft         		  195029</a:t>
            </a:r>
          </a:p>
          <a:p>
            <a:r>
              <a:rPr lang="en-US" sz="2400" dirty="0"/>
              <a:t>Other Miscellaneous   	  48999</a:t>
            </a:r>
          </a:p>
          <a:p>
            <a:r>
              <a:rPr lang="en-US" sz="2400" dirty="0"/>
              <a:t>Malicious Mischief   	   	  45627</a:t>
            </a:r>
          </a:p>
          <a:p>
            <a:r>
              <a:rPr lang="en-US" sz="2400" dirty="0"/>
              <a:t>Assault                 		  42733</a:t>
            </a:r>
          </a:p>
          <a:p>
            <a:r>
              <a:rPr lang="en-US" sz="2400" dirty="0"/>
              <a:t>Non-Criminal       		  41283</a:t>
            </a:r>
          </a:p>
          <a:p>
            <a:r>
              <a:rPr lang="en-US" sz="2400" dirty="0"/>
              <a:t>Burglary            		  39249</a:t>
            </a:r>
          </a:p>
          <a:p>
            <a:r>
              <a:rPr lang="en-US" sz="2400" dirty="0"/>
              <a:t>Motor Vehicle Theft   	  	  35470</a:t>
            </a:r>
          </a:p>
          <a:p>
            <a:r>
              <a:rPr lang="en-US" sz="2400" dirty="0"/>
              <a:t>Fraud                  		  22050</a:t>
            </a:r>
          </a:p>
          <a:p>
            <a:r>
              <a:rPr lang="en-US" sz="2400" dirty="0"/>
              <a:t>Warrant               		  20185</a:t>
            </a:r>
          </a:p>
          <a:p>
            <a:r>
              <a:rPr lang="en-US" sz="2400" dirty="0"/>
              <a:t>Recovered Vehicle 		  19871</a:t>
            </a:r>
          </a:p>
        </p:txBody>
      </p:sp>
    </p:spTree>
    <p:extLst>
      <p:ext uri="{BB962C8B-B14F-4D97-AF65-F5344CB8AC3E}">
        <p14:creationId xmlns:p14="http://schemas.microsoft.com/office/powerpoint/2010/main" val="391383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a:srcRect l="10499" r="35762"/>
          <a:stretch>
            <a:fillRect/>
          </a:stretch>
        </p:blipFill>
        <p:spPr>
          <a:xfrm>
            <a:off x="1028700" y="1028700"/>
            <a:ext cx="6600557" cy="8229600"/>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29870" y="-370151"/>
            <a:ext cx="1866587" cy="1866587"/>
          </a:xfrm>
          <a:prstGeom prst="rect">
            <a:avLst/>
          </a:prstGeom>
        </p:spPr>
      </p:pic>
      <p:grpSp>
        <p:nvGrpSpPr>
          <p:cNvPr id="7" name="Group 7"/>
          <p:cNvGrpSpPr/>
          <p:nvPr/>
        </p:nvGrpSpPr>
        <p:grpSpPr>
          <a:xfrm>
            <a:off x="8690448" y="1238693"/>
            <a:ext cx="8408404" cy="2410916"/>
            <a:chOff x="0" y="0"/>
            <a:chExt cx="11211206" cy="18372808"/>
          </a:xfrm>
        </p:grpSpPr>
        <p:sp>
          <p:nvSpPr>
            <p:cNvPr id="8" name="TextBox 8"/>
            <p:cNvSpPr txBox="1"/>
            <p:nvPr/>
          </p:nvSpPr>
          <p:spPr>
            <a:xfrm>
              <a:off x="0" y="0"/>
              <a:ext cx="11211206" cy="18372808"/>
            </a:xfrm>
            <a:prstGeom prst="rect">
              <a:avLst/>
            </a:prstGeom>
          </p:spPr>
          <p:txBody>
            <a:bodyPr lIns="0" tIns="0" rIns="0" bIns="0" rtlCol="0" anchor="t">
              <a:spAutoFit/>
            </a:bodyPr>
            <a:lstStyle/>
            <a:p>
              <a:pPr marL="0" lvl="0" indent="0" algn="ctr">
                <a:lnSpc>
                  <a:spcPts val="9360"/>
                </a:lnSpc>
                <a:spcBef>
                  <a:spcPct val="0"/>
                </a:spcBef>
              </a:pPr>
              <a:r>
                <a:rPr lang="en-US" sz="7800" dirty="0">
                  <a:solidFill>
                    <a:srgbClr val="231F20"/>
                  </a:solidFill>
                  <a:latin typeface="Source Serif Pro Bold"/>
                </a:rPr>
                <a:t>Analysis on Heinous Crimes</a:t>
              </a:r>
            </a:p>
          </p:txBody>
        </p:sp>
        <p:sp>
          <p:nvSpPr>
            <p:cNvPr id="9" name="TextBox 9"/>
            <p:cNvSpPr txBox="1"/>
            <p:nvPr/>
          </p:nvSpPr>
          <p:spPr>
            <a:xfrm>
              <a:off x="0" y="3831600"/>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1" name="TextBox 11"/>
            <p:cNvSpPr txBox="1"/>
            <p:nvPr/>
          </p:nvSpPr>
          <p:spPr>
            <a:xfrm>
              <a:off x="0" y="7332443"/>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sp>
        <p:nvSpPr>
          <p:cNvPr id="17" name="TextBox 16">
            <a:extLst>
              <a:ext uri="{FF2B5EF4-FFF2-40B4-BE49-F238E27FC236}">
                <a16:creationId xmlns:a16="http://schemas.microsoft.com/office/drawing/2014/main" id="{2242FDA4-A0E3-474A-85B4-AD30ECFDCD04}"/>
              </a:ext>
            </a:extLst>
          </p:cNvPr>
          <p:cNvSpPr txBox="1"/>
          <p:nvPr/>
        </p:nvSpPr>
        <p:spPr>
          <a:xfrm>
            <a:off x="9144000" y="3856072"/>
            <a:ext cx="8115300" cy="3539430"/>
          </a:xfrm>
          <a:prstGeom prst="rect">
            <a:avLst/>
          </a:prstGeom>
          <a:noFill/>
        </p:spPr>
        <p:txBody>
          <a:bodyPr wrap="square" rtlCol="0">
            <a:spAutoFit/>
          </a:bodyPr>
          <a:lstStyle/>
          <a:p>
            <a:r>
              <a:rPr lang="en-US" sz="2800" dirty="0"/>
              <a:t>I Selected 10 Categories which are classified as Heinous crime due to its nature of severity.</a:t>
            </a:r>
          </a:p>
          <a:p>
            <a:endParaRPr lang="en-US" sz="2800" dirty="0"/>
          </a:p>
          <a:p>
            <a:r>
              <a:rPr lang="en-US" sz="2800" dirty="0"/>
              <a:t>Which Includes: 'Homicide', 'Rape', 'Arson', 'Fraud', 'Drug Offense', 'Robbery', 'Missing Person', 'Sex Offense', 'Prostitution’, and 'Human Trafficking (A), Commercial Sex Acts’.</a:t>
            </a:r>
          </a:p>
          <a:p>
            <a:endParaRPr lang="en-US" sz="2800" dirty="0"/>
          </a:p>
        </p:txBody>
      </p:sp>
    </p:spTree>
    <p:extLst>
      <p:ext uri="{BB962C8B-B14F-4D97-AF65-F5344CB8AC3E}">
        <p14:creationId xmlns:p14="http://schemas.microsoft.com/office/powerpoint/2010/main" val="338015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735596" y="13742"/>
            <a:ext cx="8408404" cy="1205458"/>
            <a:chOff x="0" y="0"/>
            <a:chExt cx="11211206" cy="9186404"/>
          </a:xfrm>
        </p:grpSpPr>
        <p:sp>
          <p:nvSpPr>
            <p:cNvPr id="8" name="TextBox 8"/>
            <p:cNvSpPr txBox="1"/>
            <p:nvPr/>
          </p:nvSpPr>
          <p:spPr>
            <a:xfrm>
              <a:off x="0" y="0"/>
              <a:ext cx="11211206" cy="9186404"/>
            </a:xfrm>
            <a:prstGeom prst="rect">
              <a:avLst/>
            </a:prstGeom>
          </p:spPr>
          <p:txBody>
            <a:bodyPr lIns="0" tIns="0" rIns="0" bIns="0" rtlCol="0" anchor="t">
              <a:spAutoFit/>
            </a:bodyPr>
            <a:lstStyle/>
            <a:p>
              <a:pPr marL="0" lvl="0" indent="0" algn="ctr">
                <a:lnSpc>
                  <a:spcPts val="9360"/>
                </a:lnSpc>
                <a:spcBef>
                  <a:spcPct val="0"/>
                </a:spcBef>
              </a:pPr>
              <a:r>
                <a:rPr lang="en-US" sz="7800" dirty="0">
                  <a:solidFill>
                    <a:srgbClr val="231F20"/>
                  </a:solidFill>
                  <a:latin typeface="Source Serif Pro Bold"/>
                </a:rPr>
                <a:t>Map</a:t>
              </a:r>
            </a:p>
          </p:txBody>
        </p:sp>
        <p:sp>
          <p:nvSpPr>
            <p:cNvPr id="9" name="TextBox 9"/>
            <p:cNvSpPr txBox="1"/>
            <p:nvPr/>
          </p:nvSpPr>
          <p:spPr>
            <a:xfrm>
              <a:off x="0" y="3831600"/>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1" name="TextBox 11"/>
            <p:cNvSpPr txBox="1"/>
            <p:nvPr/>
          </p:nvSpPr>
          <p:spPr>
            <a:xfrm>
              <a:off x="0" y="7332443"/>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41" y="6172200"/>
            <a:ext cx="2049919" cy="4114800"/>
          </a:xfrm>
          <a:prstGeom prst="rect">
            <a:avLst/>
          </a:prstGeom>
        </p:spPr>
      </p:pic>
      <p:pic>
        <p:nvPicPr>
          <p:cNvPr id="18" name="Picture 17">
            <a:extLst>
              <a:ext uri="{FF2B5EF4-FFF2-40B4-BE49-F238E27FC236}">
                <a16:creationId xmlns:a16="http://schemas.microsoft.com/office/drawing/2014/main" id="{D6415D8F-66D3-4475-BA7D-FA79800911B9}"/>
              </a:ext>
            </a:extLst>
          </p:cNvPr>
          <p:cNvPicPr>
            <a:picLocks noChangeAspect="1"/>
          </p:cNvPicPr>
          <p:nvPr/>
        </p:nvPicPr>
        <p:blipFill>
          <a:blip r:embed="rId6"/>
          <a:stretch>
            <a:fillRect/>
          </a:stretch>
        </p:blipFill>
        <p:spPr>
          <a:xfrm>
            <a:off x="2142421" y="2107035"/>
            <a:ext cx="8068380" cy="7501941"/>
          </a:xfrm>
          <a:prstGeom prst="rect">
            <a:avLst/>
          </a:prstGeom>
        </p:spPr>
      </p:pic>
      <p:pic>
        <p:nvPicPr>
          <p:cNvPr id="19" name="Picture 18">
            <a:extLst>
              <a:ext uri="{FF2B5EF4-FFF2-40B4-BE49-F238E27FC236}">
                <a16:creationId xmlns:a16="http://schemas.microsoft.com/office/drawing/2014/main" id="{9B8CBFA2-382D-44B2-B7A7-0DBE6F8A7170}"/>
              </a:ext>
            </a:extLst>
          </p:cNvPr>
          <p:cNvPicPr>
            <a:picLocks noChangeAspect="1"/>
          </p:cNvPicPr>
          <p:nvPr/>
        </p:nvPicPr>
        <p:blipFill>
          <a:blip r:embed="rId7"/>
          <a:stretch>
            <a:fillRect/>
          </a:stretch>
        </p:blipFill>
        <p:spPr>
          <a:xfrm>
            <a:off x="10299562" y="2107035"/>
            <a:ext cx="7531238" cy="7534049"/>
          </a:xfrm>
          <a:prstGeom prst="rect">
            <a:avLst/>
          </a:prstGeom>
        </p:spPr>
      </p:pic>
      <p:sp>
        <p:nvSpPr>
          <p:cNvPr id="20" name="TextBox 19">
            <a:extLst>
              <a:ext uri="{FF2B5EF4-FFF2-40B4-BE49-F238E27FC236}">
                <a16:creationId xmlns:a16="http://schemas.microsoft.com/office/drawing/2014/main" id="{46D3D7CB-E9C4-4DE7-A5B4-DB5F9CCD98D4}"/>
              </a:ext>
            </a:extLst>
          </p:cNvPr>
          <p:cNvSpPr txBox="1"/>
          <p:nvPr/>
        </p:nvSpPr>
        <p:spPr>
          <a:xfrm>
            <a:off x="3962400" y="1496435"/>
            <a:ext cx="12344400" cy="400110"/>
          </a:xfrm>
          <a:prstGeom prst="rect">
            <a:avLst/>
          </a:prstGeom>
          <a:noFill/>
        </p:spPr>
        <p:txBody>
          <a:bodyPr wrap="square" rtlCol="0">
            <a:spAutoFit/>
          </a:bodyPr>
          <a:lstStyle/>
          <a:p>
            <a:r>
              <a:rPr lang="en-US" sz="2000" dirty="0"/>
              <a:t>Map showing red spot indicates highest number of heinous incidents reported in Neighborhood of Tenderloin.</a:t>
            </a:r>
          </a:p>
        </p:txBody>
      </p:sp>
    </p:spTree>
    <p:extLst>
      <p:ext uri="{BB962C8B-B14F-4D97-AF65-F5344CB8AC3E}">
        <p14:creationId xmlns:p14="http://schemas.microsoft.com/office/powerpoint/2010/main" val="264357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8850896" y="2014571"/>
            <a:ext cx="8408404" cy="1604930"/>
            <a:chOff x="0" y="0"/>
            <a:chExt cx="11211206" cy="7916022"/>
          </a:xfrm>
        </p:grpSpPr>
        <p:sp>
          <p:nvSpPr>
            <p:cNvPr id="8" name="TextBox 8"/>
            <p:cNvSpPr txBox="1"/>
            <p:nvPr/>
          </p:nvSpPr>
          <p:spPr>
            <a:xfrm>
              <a:off x="0" y="0"/>
              <a:ext cx="11211206" cy="5945700"/>
            </a:xfrm>
            <a:prstGeom prst="rect">
              <a:avLst/>
            </a:prstGeom>
          </p:spPr>
          <p:txBody>
            <a:bodyPr lIns="0" tIns="0" rIns="0" bIns="0" rtlCol="0" anchor="t">
              <a:spAutoFit/>
            </a:bodyPr>
            <a:lstStyle/>
            <a:p>
              <a:pPr marL="0" lvl="0" indent="0" algn="ctr">
                <a:lnSpc>
                  <a:spcPts val="9360"/>
                </a:lnSpc>
                <a:spcBef>
                  <a:spcPct val="0"/>
                </a:spcBef>
              </a:pPr>
              <a:endParaRPr lang="en-US" sz="7800" dirty="0">
                <a:solidFill>
                  <a:srgbClr val="231F20"/>
                </a:solidFill>
                <a:latin typeface="Source Serif Pro Bold"/>
              </a:endParaRPr>
            </a:p>
          </p:txBody>
        </p:sp>
        <p:sp>
          <p:nvSpPr>
            <p:cNvPr id="9" name="TextBox 9"/>
            <p:cNvSpPr txBox="1"/>
            <p:nvPr/>
          </p:nvSpPr>
          <p:spPr>
            <a:xfrm>
              <a:off x="0" y="3831600"/>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1" name="TextBox 11"/>
            <p:cNvSpPr txBox="1"/>
            <p:nvPr/>
          </p:nvSpPr>
          <p:spPr>
            <a:xfrm>
              <a:off x="0" y="7332443"/>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1991" y="5858006"/>
            <a:ext cx="2049919" cy="4114800"/>
          </a:xfrm>
          <a:prstGeom prst="rect">
            <a:avLst/>
          </a:prstGeom>
        </p:spPr>
      </p:pic>
      <p:sp>
        <p:nvSpPr>
          <p:cNvPr id="13" name="AutoShape 2" descr="Search in sidebar query">
            <a:extLst>
              <a:ext uri="{FF2B5EF4-FFF2-40B4-BE49-F238E27FC236}">
                <a16:creationId xmlns:a16="http://schemas.microsoft.com/office/drawing/2014/main" id="{EE63A10C-768B-4319-B516-3B7215136C87}"/>
              </a:ext>
            </a:extLst>
          </p:cNvPr>
          <p:cNvSpPr>
            <a:spLocks noChangeAspect="1" noChangeArrowheads="1"/>
          </p:cNvSpPr>
          <p:nvPr/>
        </p:nvSpPr>
        <p:spPr bwMode="auto">
          <a:xfrm>
            <a:off x="8991600" y="4991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A5F3492F-F69F-46FA-8A27-C5567E20C36D}"/>
              </a:ext>
            </a:extLst>
          </p:cNvPr>
          <p:cNvPicPr>
            <a:picLocks noChangeAspect="1"/>
          </p:cNvPicPr>
          <p:nvPr/>
        </p:nvPicPr>
        <p:blipFill>
          <a:blip r:embed="rId6"/>
          <a:stretch>
            <a:fillRect/>
          </a:stretch>
        </p:blipFill>
        <p:spPr>
          <a:xfrm>
            <a:off x="2520139" y="1181101"/>
            <a:ext cx="14076948" cy="8534400"/>
          </a:xfrm>
          <a:prstGeom prst="rect">
            <a:avLst/>
          </a:prstGeom>
        </p:spPr>
      </p:pic>
    </p:spTree>
    <p:extLst>
      <p:ext uri="{BB962C8B-B14F-4D97-AF65-F5344CB8AC3E}">
        <p14:creationId xmlns:p14="http://schemas.microsoft.com/office/powerpoint/2010/main" val="288436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grpSp>
        <p:nvGrpSpPr>
          <p:cNvPr id="7" name="Group 7"/>
          <p:cNvGrpSpPr/>
          <p:nvPr/>
        </p:nvGrpSpPr>
        <p:grpSpPr>
          <a:xfrm>
            <a:off x="8850896" y="2014571"/>
            <a:ext cx="8408404" cy="1604930"/>
            <a:chOff x="0" y="0"/>
            <a:chExt cx="11211206" cy="7916022"/>
          </a:xfrm>
        </p:grpSpPr>
        <p:sp>
          <p:nvSpPr>
            <p:cNvPr id="8" name="TextBox 8"/>
            <p:cNvSpPr txBox="1"/>
            <p:nvPr/>
          </p:nvSpPr>
          <p:spPr>
            <a:xfrm>
              <a:off x="0" y="0"/>
              <a:ext cx="11211206" cy="5945700"/>
            </a:xfrm>
            <a:prstGeom prst="rect">
              <a:avLst/>
            </a:prstGeom>
          </p:spPr>
          <p:txBody>
            <a:bodyPr lIns="0" tIns="0" rIns="0" bIns="0" rtlCol="0" anchor="t">
              <a:spAutoFit/>
            </a:bodyPr>
            <a:lstStyle/>
            <a:p>
              <a:pPr marL="0" lvl="0" indent="0" algn="ctr">
                <a:lnSpc>
                  <a:spcPts val="9360"/>
                </a:lnSpc>
                <a:spcBef>
                  <a:spcPct val="0"/>
                </a:spcBef>
              </a:pPr>
              <a:endParaRPr lang="en-US" sz="7800" dirty="0">
                <a:solidFill>
                  <a:srgbClr val="231F20"/>
                </a:solidFill>
                <a:latin typeface="Source Serif Pro Bold"/>
              </a:endParaRPr>
            </a:p>
          </p:txBody>
        </p:sp>
        <p:sp>
          <p:nvSpPr>
            <p:cNvPr id="9" name="TextBox 9"/>
            <p:cNvSpPr txBox="1"/>
            <p:nvPr/>
          </p:nvSpPr>
          <p:spPr>
            <a:xfrm>
              <a:off x="0" y="3831600"/>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0" name="TextBox 10"/>
            <p:cNvSpPr txBox="1"/>
            <p:nvPr/>
          </p:nvSpPr>
          <p:spPr>
            <a:xfrm>
              <a:off x="0" y="5582022"/>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sp>
          <p:nvSpPr>
            <p:cNvPr id="11" name="TextBox 11"/>
            <p:cNvSpPr txBox="1"/>
            <p:nvPr/>
          </p:nvSpPr>
          <p:spPr>
            <a:xfrm>
              <a:off x="0" y="7332443"/>
              <a:ext cx="11211206" cy="583579"/>
            </a:xfrm>
            <a:prstGeom prst="rect">
              <a:avLst/>
            </a:prstGeom>
          </p:spPr>
          <p:txBody>
            <a:bodyPr lIns="0" tIns="0" rIns="0" bIns="0" rtlCol="0" anchor="t">
              <a:spAutoFit/>
            </a:bodyPr>
            <a:lstStyle/>
            <a:p>
              <a:pPr marL="0" lvl="0" indent="0" algn="ctr">
                <a:lnSpc>
                  <a:spcPts val="3564"/>
                </a:lnSpc>
                <a:spcBef>
                  <a:spcPct val="0"/>
                </a:spcBef>
              </a:pPr>
              <a:endParaRPr lang="en-US" sz="2376" dirty="0">
                <a:solidFill>
                  <a:srgbClr val="231F20"/>
                </a:solidFill>
                <a:latin typeface="Source Serif Pro"/>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8600" y="5983345"/>
            <a:ext cx="2049919" cy="4114800"/>
          </a:xfrm>
          <a:prstGeom prst="rect">
            <a:avLst/>
          </a:prstGeom>
        </p:spPr>
      </p:pic>
      <p:sp>
        <p:nvSpPr>
          <p:cNvPr id="13" name="AutoShape 2" descr="Search in sidebar query">
            <a:extLst>
              <a:ext uri="{FF2B5EF4-FFF2-40B4-BE49-F238E27FC236}">
                <a16:creationId xmlns:a16="http://schemas.microsoft.com/office/drawing/2014/main" id="{EE63A10C-768B-4319-B516-3B7215136C87}"/>
              </a:ext>
            </a:extLst>
          </p:cNvPr>
          <p:cNvSpPr>
            <a:spLocks noChangeAspect="1" noChangeArrowheads="1"/>
          </p:cNvSpPr>
          <p:nvPr/>
        </p:nvSpPr>
        <p:spPr bwMode="auto">
          <a:xfrm>
            <a:off x="8991600" y="4991100"/>
            <a:ext cx="29718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186892C2-6D72-451A-B225-1F5A13D1301B}"/>
              </a:ext>
            </a:extLst>
          </p:cNvPr>
          <p:cNvPicPr>
            <a:picLocks noChangeAspect="1"/>
          </p:cNvPicPr>
          <p:nvPr/>
        </p:nvPicPr>
        <p:blipFill>
          <a:blip r:embed="rId6"/>
          <a:stretch>
            <a:fillRect/>
          </a:stretch>
        </p:blipFill>
        <p:spPr>
          <a:xfrm>
            <a:off x="2400300" y="1131517"/>
            <a:ext cx="13776718" cy="8461927"/>
          </a:xfrm>
          <a:prstGeom prst="rect">
            <a:avLst/>
          </a:prstGeom>
        </p:spPr>
      </p:pic>
    </p:spTree>
    <p:extLst>
      <p:ext uri="{BB962C8B-B14F-4D97-AF65-F5344CB8AC3E}">
        <p14:creationId xmlns:p14="http://schemas.microsoft.com/office/powerpoint/2010/main" val="420339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443646">
            <a:off x="-6535858" y="-1004746"/>
            <a:ext cx="12296492" cy="122964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407D66"/>
            </a:solidFill>
          </p:spPr>
        </p:sp>
        <p:sp>
          <p:nvSpPr>
            <p:cNvPr id="4" name="TextBox 4"/>
            <p:cNvSpPr txBox="1"/>
            <p:nvPr/>
          </p:nvSpPr>
          <p:spPr>
            <a:xfrm>
              <a:off x="127000" y="146050"/>
              <a:ext cx="558800" cy="615950"/>
            </a:xfrm>
            <a:prstGeom prst="rect">
              <a:avLst/>
            </a:prstGeom>
          </p:spPr>
          <p:txBody>
            <a:bodyPr lIns="50800" tIns="50800" rIns="50800" bIns="50800" rtlCol="0" anchor="ctr"/>
            <a:lstStyle/>
            <a:p>
              <a:pPr algn="ctr">
                <a:lnSpc>
                  <a:spcPts val="315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29870" y="-370151"/>
            <a:ext cx="1866587" cy="1866587"/>
          </a:xfrm>
          <a:prstGeom prst="rect">
            <a:avLst/>
          </a:prstGeom>
        </p:spPr>
      </p:pic>
      <p:pic>
        <p:nvPicPr>
          <p:cNvPr id="6" name="Picture 6"/>
          <p:cNvPicPr>
            <a:picLocks noChangeAspect="1"/>
          </p:cNvPicPr>
          <p:nvPr/>
        </p:nvPicPr>
        <p:blipFill>
          <a:blip r:embed="rId4"/>
          <a:srcRect l="18215" r="1198"/>
          <a:stretch>
            <a:fillRect/>
          </a:stretch>
        </p:blipFill>
        <p:spPr>
          <a:xfrm>
            <a:off x="1385357" y="1616097"/>
            <a:ext cx="6117517" cy="505767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1" y="6172200"/>
            <a:ext cx="2049919" cy="4114800"/>
          </a:xfrm>
          <a:prstGeom prst="rect">
            <a:avLst/>
          </a:prstGeom>
        </p:spPr>
      </p:pic>
      <p:grpSp>
        <p:nvGrpSpPr>
          <p:cNvPr id="8" name="Group 8"/>
          <p:cNvGrpSpPr/>
          <p:nvPr/>
        </p:nvGrpSpPr>
        <p:grpSpPr>
          <a:xfrm>
            <a:off x="8077200" y="1028700"/>
            <a:ext cx="8652670" cy="3866770"/>
            <a:chOff x="0" y="-9525"/>
            <a:chExt cx="11211206" cy="9254513"/>
          </a:xfrm>
        </p:grpSpPr>
        <p:sp>
          <p:nvSpPr>
            <p:cNvPr id="9" name="TextBox 9"/>
            <p:cNvSpPr txBox="1"/>
            <p:nvPr/>
          </p:nvSpPr>
          <p:spPr>
            <a:xfrm>
              <a:off x="0" y="-9525"/>
              <a:ext cx="11211206" cy="1304925"/>
            </a:xfrm>
            <a:prstGeom prst="rect">
              <a:avLst/>
            </a:prstGeom>
          </p:spPr>
          <p:txBody>
            <a:bodyPr lIns="0" tIns="0" rIns="0" bIns="0" rtlCol="0" anchor="t">
              <a:spAutoFit/>
            </a:bodyPr>
            <a:lstStyle/>
            <a:p>
              <a:pPr marL="0" lvl="0" indent="0" algn="ctr">
                <a:lnSpc>
                  <a:spcPts val="7705"/>
                </a:lnSpc>
                <a:spcBef>
                  <a:spcPct val="0"/>
                </a:spcBef>
              </a:pPr>
              <a:r>
                <a:rPr lang="en-US" sz="6421" dirty="0">
                  <a:solidFill>
                    <a:srgbClr val="231F20"/>
                  </a:solidFill>
                  <a:latin typeface="Source Serif Pro Bold"/>
                </a:rPr>
                <a:t>Locations of incidents</a:t>
              </a:r>
            </a:p>
          </p:txBody>
        </p:sp>
        <p:sp>
          <p:nvSpPr>
            <p:cNvPr id="10" name="TextBox 10"/>
            <p:cNvSpPr txBox="1"/>
            <p:nvPr/>
          </p:nvSpPr>
          <p:spPr>
            <a:xfrm>
              <a:off x="0" y="3552201"/>
              <a:ext cx="11211206" cy="1049621"/>
            </a:xfrm>
            <a:prstGeom prst="rect">
              <a:avLst/>
            </a:prstGeom>
          </p:spPr>
          <p:txBody>
            <a:bodyPr lIns="0" tIns="0" rIns="0" bIns="0" rtlCol="0" anchor="t">
              <a:spAutoFit/>
            </a:bodyPr>
            <a:lstStyle/>
            <a:p>
              <a:pPr marL="0" lvl="0" indent="0">
                <a:lnSpc>
                  <a:spcPts val="3731"/>
                </a:lnSpc>
                <a:spcBef>
                  <a:spcPct val="0"/>
                </a:spcBef>
              </a:pPr>
              <a:r>
                <a:rPr lang="en-US" sz="2487" dirty="0">
                  <a:solidFill>
                    <a:srgbClr val="231F20"/>
                  </a:solidFill>
                  <a:latin typeface="Source Serif Pro"/>
                </a:rPr>
                <a:t>The majority of incidents occurred in the Mission.</a:t>
              </a:r>
            </a:p>
          </p:txBody>
        </p:sp>
        <p:sp>
          <p:nvSpPr>
            <p:cNvPr id="11" name="TextBox 11"/>
            <p:cNvSpPr txBox="1"/>
            <p:nvPr/>
          </p:nvSpPr>
          <p:spPr>
            <a:xfrm>
              <a:off x="0" y="5308084"/>
              <a:ext cx="11211206" cy="2152448"/>
            </a:xfrm>
            <a:prstGeom prst="rect">
              <a:avLst/>
            </a:prstGeom>
          </p:spPr>
          <p:txBody>
            <a:bodyPr wrap="square" lIns="0" tIns="0" rIns="0" bIns="0" rtlCol="0" anchor="t">
              <a:spAutoFit/>
            </a:bodyPr>
            <a:lstStyle/>
            <a:p>
              <a:pPr marL="0" lvl="0" indent="0">
                <a:lnSpc>
                  <a:spcPts val="3731"/>
                </a:lnSpc>
                <a:spcBef>
                  <a:spcPct val="0"/>
                </a:spcBef>
              </a:pPr>
              <a:r>
                <a:rPr lang="en-US" sz="2487" dirty="0">
                  <a:solidFill>
                    <a:srgbClr val="231F20"/>
                  </a:solidFill>
                  <a:latin typeface="Source Serif Pro"/>
                </a:rPr>
                <a:t>The second highest district for incidents was the Tenderloin.</a:t>
              </a:r>
            </a:p>
          </p:txBody>
        </p:sp>
        <p:sp>
          <p:nvSpPr>
            <p:cNvPr id="12" name="TextBox 12"/>
            <p:cNvSpPr txBox="1"/>
            <p:nvPr/>
          </p:nvSpPr>
          <p:spPr>
            <a:xfrm>
              <a:off x="0" y="7092541"/>
              <a:ext cx="11211206" cy="2152447"/>
            </a:xfrm>
            <a:prstGeom prst="rect">
              <a:avLst/>
            </a:prstGeom>
          </p:spPr>
          <p:txBody>
            <a:bodyPr lIns="0" tIns="0" rIns="0" bIns="0" rtlCol="0" anchor="t">
              <a:spAutoFit/>
            </a:bodyPr>
            <a:lstStyle/>
            <a:p>
              <a:pPr marL="0" lvl="0" indent="0">
                <a:lnSpc>
                  <a:spcPts val="3731"/>
                </a:lnSpc>
                <a:spcBef>
                  <a:spcPct val="0"/>
                </a:spcBef>
              </a:pPr>
              <a:r>
                <a:rPr lang="en-US" sz="2487" dirty="0">
                  <a:solidFill>
                    <a:srgbClr val="231F20"/>
                  </a:solidFill>
                  <a:latin typeface="Source Serif Pro"/>
                </a:rPr>
                <a:t>The McLaren Park district had the fewest incidents reported.</a:t>
              </a:r>
            </a:p>
          </p:txBody>
        </p:sp>
      </p:grpSp>
      <p:pic>
        <p:nvPicPr>
          <p:cNvPr id="14" name="Picture 13">
            <a:extLst>
              <a:ext uri="{FF2B5EF4-FFF2-40B4-BE49-F238E27FC236}">
                <a16:creationId xmlns:a16="http://schemas.microsoft.com/office/drawing/2014/main" id="{6D0AACDE-8477-4794-A942-E492B40917C6}"/>
              </a:ext>
            </a:extLst>
          </p:cNvPr>
          <p:cNvPicPr>
            <a:picLocks noChangeAspect="1"/>
          </p:cNvPicPr>
          <p:nvPr/>
        </p:nvPicPr>
        <p:blipFill rotWithShape="1">
          <a:blip r:embed="rId7"/>
          <a:srcRect l="17818" t="26246" r="16118" b="17505"/>
          <a:stretch/>
        </p:blipFill>
        <p:spPr>
          <a:xfrm>
            <a:off x="8077200" y="4765602"/>
            <a:ext cx="8652670" cy="48736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752</Words>
  <Application>Microsoft Office PowerPoint</Application>
  <PresentationFormat>Custom</PresentationFormat>
  <Paragraphs>83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Source Serif Pro</vt:lpstr>
      <vt:lpstr>Calibri</vt:lpstr>
      <vt:lpstr>Arial</vt:lpstr>
      <vt:lpstr>Source Serif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of Incident Reports I'm sorry, I need more context to provide an accurate response. Could you please clarify what incident reports you are referring to?</dc:title>
  <cp:lastModifiedBy>Nouman Akhtar</cp:lastModifiedBy>
  <cp:revision>20</cp:revision>
  <dcterms:created xsi:type="dcterms:W3CDTF">2006-08-16T00:00:00Z</dcterms:created>
  <dcterms:modified xsi:type="dcterms:W3CDTF">2023-04-15T23:16:09Z</dcterms:modified>
  <dc:identifier>DAFf-jvwtK8</dc:identifier>
</cp:coreProperties>
</file>